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4"/>
  </p:notesMasterIdLst>
  <p:handoutMasterIdLst>
    <p:handoutMasterId r:id="rId25"/>
  </p:handoutMasterIdLst>
  <p:sldIdLst>
    <p:sldId id="258" r:id="rId2"/>
    <p:sldId id="353" r:id="rId3"/>
    <p:sldId id="263" r:id="rId4"/>
    <p:sldId id="354" r:id="rId5"/>
    <p:sldId id="355" r:id="rId6"/>
    <p:sldId id="297" r:id="rId7"/>
    <p:sldId id="333" r:id="rId8"/>
    <p:sldId id="334" r:id="rId9"/>
    <p:sldId id="335" r:id="rId10"/>
    <p:sldId id="336" r:id="rId11"/>
    <p:sldId id="356" r:id="rId12"/>
    <p:sldId id="338" r:id="rId13"/>
    <p:sldId id="339" r:id="rId14"/>
    <p:sldId id="340" r:id="rId15"/>
    <p:sldId id="341" r:id="rId16"/>
    <p:sldId id="342" r:id="rId17"/>
    <p:sldId id="343" r:id="rId18"/>
    <p:sldId id="344" r:id="rId19"/>
    <p:sldId id="345" r:id="rId20"/>
    <p:sldId id="346" r:id="rId21"/>
    <p:sldId id="347" r:id="rId22"/>
    <p:sldId id="283"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Twinkl" panose="020B0604020202020204" charset="0"/>
      <p:regular r:id="rId30"/>
      <p:bold r:id="rId31"/>
    </p:embeddedFont>
    <p:embeddedFont>
      <p:font typeface="Gill Sans MT" panose="020B0502020104020203"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25" userDrawn="1">
          <p15:clr>
            <a:srgbClr val="A4A3A4"/>
          </p15:clr>
        </p15:guide>
        <p15:guide id="4" pos="363" userDrawn="1">
          <p15:clr>
            <a:srgbClr val="A4A3A4"/>
          </p15:clr>
        </p15:guide>
        <p15:guide id="5" orient="horz" pos="3974" userDrawn="1">
          <p15:clr>
            <a:srgbClr val="A4A3A4"/>
          </p15:clr>
        </p15:guide>
        <p15:guide id="6" pos="5397" userDrawn="1">
          <p15:clr>
            <a:srgbClr val="A4A3A4"/>
          </p15:clr>
        </p15:guide>
        <p15:guide id="7" orient="horz" pos="323" userDrawn="1">
          <p15:clr>
            <a:srgbClr val="A4A3A4"/>
          </p15:clr>
        </p15:guide>
        <p15:guide id="8" pos="476" userDrawn="1">
          <p15:clr>
            <a:srgbClr val="A4A3A4"/>
          </p15:clr>
        </p15:guide>
        <p15:guide id="9" orient="horz" pos="459" userDrawn="1">
          <p15:clr>
            <a:srgbClr val="A4A3A4"/>
          </p15:clr>
        </p15:guide>
        <p15:guide id="10" orient="horz" pos="3884"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ly R" initials="HR" lastIdx="1" clrIdx="0">
    <p:extLst>
      <p:ext uri="{19B8F6BF-5375-455C-9EA6-DF929625EA0E}">
        <p15:presenceInfo xmlns:p15="http://schemas.microsoft.com/office/powerpoint/2012/main" userId="26e55d7803d94c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BCD"/>
    <a:srgbClr val="FDCF81"/>
    <a:srgbClr val="F9B100"/>
    <a:srgbClr val="CDB5D7"/>
    <a:srgbClr val="65196A"/>
    <a:srgbClr val="CDB5D8"/>
    <a:srgbClr val="0075AF"/>
    <a:srgbClr val="AFDEF8"/>
    <a:srgbClr val="FFEDA8"/>
    <a:srgbClr val="E4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4" autoAdjust="0"/>
    <p:restoredTop sz="94660"/>
  </p:normalViewPr>
  <p:slideViewPr>
    <p:cSldViewPr snapToGrid="0" showGuides="1">
      <p:cViewPr varScale="1">
        <p:scale>
          <a:sx n="71" d="100"/>
          <a:sy n="71" d="100"/>
        </p:scale>
        <p:origin x="66" y="810"/>
      </p:cViewPr>
      <p:guideLst>
        <p:guide orient="horz" pos="2183"/>
        <p:guide pos="2925"/>
        <p:guide pos="363"/>
        <p:guide orient="horz" pos="3974"/>
        <p:guide pos="5397"/>
        <p:guide orient="horz" pos="323"/>
        <p:guide pos="476"/>
        <p:guide orient="horz" pos="459"/>
        <p:guide orient="horz" pos="3884"/>
        <p:guide pos="5284"/>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13/09/2021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13/09/2021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9/13/2021</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201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07571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194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22767" y="6196125"/>
            <a:ext cx="576495" cy="580719"/>
          </a:xfrm>
          <a:prstGeom prst="rect">
            <a:avLst/>
          </a:prstGeom>
        </p:spPr>
      </p:pic>
      <p:sp>
        <p:nvSpPr>
          <p:cNvPr id="4" name="Rectangle 3">
            <a:hlinkClick r:id="rId4"/>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5525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1184050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ims Slide">
    <p:spTree>
      <p:nvGrpSpPr>
        <p:cNvPr id="1" name=""/>
        <p:cNvGrpSpPr/>
        <p:nvPr/>
      </p:nvGrpSpPr>
      <p:grpSpPr>
        <a:xfrm>
          <a:off x="0" y="0"/>
          <a:ext cx="0" cy="0"/>
          <a:chOff x="0" y="0"/>
          <a:chExt cx="0" cy="0"/>
        </a:xfrm>
      </p:grpSpPr>
      <p:sp>
        <p:nvSpPr>
          <p:cNvPr id="7" name="Rounded Rectangle 6"/>
          <p:cNvSpPr/>
          <p:nvPr userDrawn="1"/>
        </p:nvSpPr>
        <p:spPr bwMode="auto">
          <a:xfrm>
            <a:off x="457198" y="2930434"/>
            <a:ext cx="8220076" cy="3465604"/>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Rounded Rectangle 7"/>
          <p:cNvSpPr/>
          <p:nvPr userDrawn="1"/>
        </p:nvSpPr>
        <p:spPr bwMode="auto">
          <a:xfrm>
            <a:off x="457200" y="438151"/>
            <a:ext cx="8220074" cy="2267631"/>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Tree>
    <p:extLst>
      <p:ext uri="{BB962C8B-B14F-4D97-AF65-F5344CB8AC3E}">
        <p14:creationId xmlns:p14="http://schemas.microsoft.com/office/powerpoint/2010/main" val="32274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31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648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84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461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1255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4435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69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dirty="0"/>
              <a:pPr/>
              <a:t>9/13/2021</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99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6" cstate="screen">
            <a:extLst>
              <a:ext uri="{28A0092B-C50C-407E-A947-70E740481C1C}">
                <a14:useLocalDpi xmlns:a14="http://schemas.microsoft.com/office/drawing/2010/main"/>
              </a:ext>
            </a:extLst>
          </a:blip>
          <a:srcRect b="-1562"/>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9/13/2021</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197234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0.png"/><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8.pn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9.png"/><Relationship Id="rId4" Type="http://schemas.openxmlformats.org/officeDocument/2006/relationships/image" Target="../media/image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40.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41.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42.png"/><Relationship Id="rId4" Type="http://schemas.openxmlformats.org/officeDocument/2006/relationships/image" Target="../media/image8.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27.png"/><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8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sp>
        <p:nvSpPr>
          <p:cNvPr id="19" name="1-Text">
            <a:extLst>
              <a:ext uri="{FF2B5EF4-FFF2-40B4-BE49-F238E27FC236}">
                <a16:creationId xmlns:a16="http://schemas.microsoft.com/office/drawing/2014/main" id="{37E07926-B74C-4428-B946-B8908A0F1BC9}"/>
              </a:ext>
            </a:extLst>
          </p:cNvPr>
          <p:cNvSpPr/>
          <p:nvPr/>
        </p:nvSpPr>
        <p:spPr>
          <a:xfrm>
            <a:off x="576264" y="1656078"/>
            <a:ext cx="7812086" cy="2893294"/>
          </a:xfrm>
          <a:prstGeom prst="rect">
            <a:avLst/>
          </a:prstGeom>
          <a:solidFill>
            <a:srgbClr val="F9B100"/>
          </a:solidFill>
          <a:ln>
            <a:solidFill>
              <a:srgbClr val="65196A"/>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just">
              <a:spcAft>
                <a:spcPts val="1200"/>
              </a:spcAft>
            </a:pPr>
            <a:r>
              <a:rPr lang="en-GB" dirty="0">
                <a:solidFill>
                  <a:schemeClr val="tx1"/>
                </a:solidFill>
              </a:rPr>
              <a:t>The ancient Greeks believed that the twelve most powerful gods and goddesses lived at the top of a huge mountain called Mount Olympus. However, some very important gods/goddesses, such as Hades (god of the underworld), did not live there.</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flipH="1">
            <a:off x="1094901" y="946719"/>
            <a:ext cx="340962" cy="1431306"/>
          </a:xfrm>
          <a:prstGeom prst="rect">
            <a:avLst/>
          </a:prstGeom>
        </p:spPr>
      </p:pic>
      <p:pic>
        <p:nvPicPr>
          <p:cNvPr id="3" name="Picture 2" descr="A picture containing mountain, nature&#10;&#10;Description automatically generated">
            <a:extLst>
              <a:ext uri="{FF2B5EF4-FFF2-40B4-BE49-F238E27FC236}">
                <a16:creationId xmlns:a16="http://schemas.microsoft.com/office/drawing/2014/main" id="{7C8FE622-081F-4BA2-BFD2-81C798E78FA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042518" y="2605276"/>
            <a:ext cx="5529785" cy="3560574"/>
          </a:xfrm>
          <a:prstGeom prst="rect">
            <a:avLst/>
          </a:prstGeom>
        </p:spPr>
      </p:pic>
      <p:sp>
        <p:nvSpPr>
          <p:cNvPr id="4" name="TextBox 3">
            <a:extLst>
              <a:ext uri="{FF2B5EF4-FFF2-40B4-BE49-F238E27FC236}">
                <a16:creationId xmlns:a16="http://schemas.microsoft.com/office/drawing/2014/main" id="{1C7765E0-2CC4-486D-93EA-D57961B2E843}"/>
              </a:ext>
            </a:extLst>
          </p:cNvPr>
          <p:cNvSpPr txBox="1"/>
          <p:nvPr/>
        </p:nvSpPr>
        <p:spPr>
          <a:xfrm>
            <a:off x="587232" y="2902146"/>
            <a:ext cx="6032281" cy="646331"/>
          </a:xfrm>
          <a:prstGeom prst="rect">
            <a:avLst/>
          </a:prstGeom>
          <a:noFill/>
        </p:spPr>
        <p:txBody>
          <a:bodyPr wrap="square" rtlCol="0">
            <a:spAutoFit/>
          </a:bodyPr>
          <a:lstStyle/>
          <a:p>
            <a:r>
              <a:rPr lang="en-GB" dirty="0"/>
              <a:t>Mount Olympus was where the gods and goddesses held meetings and disputes were settled.</a:t>
            </a:r>
          </a:p>
        </p:txBody>
      </p:sp>
      <p:sp>
        <p:nvSpPr>
          <p:cNvPr id="23" name="TextBox 22">
            <a:extLst>
              <a:ext uri="{FF2B5EF4-FFF2-40B4-BE49-F238E27FC236}">
                <a16:creationId xmlns:a16="http://schemas.microsoft.com/office/drawing/2014/main" id="{AE4E640A-77D9-496C-BE11-327568813884}"/>
              </a:ext>
            </a:extLst>
          </p:cNvPr>
          <p:cNvSpPr txBox="1"/>
          <p:nvPr/>
        </p:nvSpPr>
        <p:spPr>
          <a:xfrm>
            <a:off x="598201" y="3598033"/>
            <a:ext cx="5179748" cy="923330"/>
          </a:xfrm>
          <a:prstGeom prst="rect">
            <a:avLst/>
          </a:prstGeom>
          <a:noFill/>
        </p:spPr>
        <p:txBody>
          <a:bodyPr wrap="square" rtlCol="0">
            <a:spAutoFit/>
          </a:bodyPr>
          <a:lstStyle/>
          <a:p>
            <a:r>
              <a:rPr lang="en-GB" dirty="0"/>
              <a:t>The ancient Greeks believed their gods/goddesses were </a:t>
            </a:r>
            <a:r>
              <a:rPr lang="en-GB" b="1" dirty="0"/>
              <a:t>immortal</a:t>
            </a:r>
            <a:r>
              <a:rPr lang="en-GB" dirty="0"/>
              <a:t> and extremely powerful but </a:t>
            </a:r>
            <a:br>
              <a:rPr lang="en-GB" dirty="0"/>
            </a:br>
            <a:r>
              <a:rPr lang="en-GB" dirty="0"/>
              <a:t>they had faults just like humans do.</a:t>
            </a:r>
          </a:p>
        </p:txBody>
      </p:sp>
      <p:sp>
        <p:nvSpPr>
          <p:cNvPr id="25" name="Rectangle 24">
            <a:extLst>
              <a:ext uri="{FF2B5EF4-FFF2-40B4-BE49-F238E27FC236}">
                <a16:creationId xmlns:a16="http://schemas.microsoft.com/office/drawing/2014/main" id="{9592DB8A-F3A4-4893-9B50-29AF9E133B4F}"/>
              </a:ext>
            </a:extLst>
          </p:cNvPr>
          <p:cNvSpPr/>
          <p:nvPr/>
        </p:nvSpPr>
        <p:spPr>
          <a:xfrm>
            <a:off x="748852" y="5174339"/>
            <a:ext cx="7639498" cy="991511"/>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Immortal</a:t>
            </a:r>
            <a:r>
              <a:rPr lang="en-GB" dirty="0">
                <a:solidFill>
                  <a:schemeClr val="tx1"/>
                </a:solidFill>
              </a:rPr>
              <a:t>: living forever. </a:t>
            </a:r>
          </a:p>
          <a:p>
            <a:pPr algn="ctr"/>
            <a:r>
              <a:rPr lang="en-GB" dirty="0">
                <a:solidFill>
                  <a:schemeClr val="tx1"/>
                </a:solidFill>
              </a:rPr>
              <a:t>(Immortal can be used as an adjective, e.g. He was immortal; </a:t>
            </a:r>
          </a:p>
          <a:p>
            <a:pPr algn="ctr"/>
            <a:r>
              <a:rPr lang="en-GB" dirty="0">
                <a:solidFill>
                  <a:schemeClr val="tx1"/>
                </a:solidFill>
              </a:rPr>
              <a:t>or as a noun, e.g. Zeus was an immortal.) </a:t>
            </a:r>
          </a:p>
        </p:txBody>
      </p:sp>
    </p:spTree>
    <p:extLst>
      <p:ext uri="{BB962C8B-B14F-4D97-AF65-F5344CB8AC3E}">
        <p14:creationId xmlns:p14="http://schemas.microsoft.com/office/powerpoint/2010/main" val="27638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3"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9D964-1D36-48A2-AC5A-26D155C80562}"/>
              </a:ext>
            </a:extLst>
          </p:cNvPr>
          <p:cNvSpPr txBox="1"/>
          <p:nvPr/>
        </p:nvSpPr>
        <p:spPr>
          <a:xfrm>
            <a:off x="2219417" y="941033"/>
            <a:ext cx="5903651" cy="707886"/>
          </a:xfrm>
          <a:prstGeom prst="rect">
            <a:avLst/>
          </a:prstGeom>
          <a:noFill/>
        </p:spPr>
        <p:txBody>
          <a:bodyPr wrap="square" rtlCol="0">
            <a:spAutoFit/>
          </a:bodyPr>
          <a:lstStyle/>
          <a:p>
            <a:r>
              <a:rPr lang="en-AU" sz="4000" dirty="0"/>
              <a:t>Greek Gods Fact Files</a:t>
            </a:r>
          </a:p>
        </p:txBody>
      </p:sp>
      <p:sp>
        <p:nvSpPr>
          <p:cNvPr id="3" name="TextBox 2">
            <a:extLst>
              <a:ext uri="{FF2B5EF4-FFF2-40B4-BE49-F238E27FC236}">
                <a16:creationId xmlns:a16="http://schemas.microsoft.com/office/drawing/2014/main" id="{25209B35-3D57-4BAA-A247-3D76DC4C5561}"/>
              </a:ext>
            </a:extLst>
          </p:cNvPr>
          <p:cNvSpPr txBox="1"/>
          <p:nvPr/>
        </p:nvSpPr>
        <p:spPr>
          <a:xfrm>
            <a:off x="1216241" y="2965142"/>
            <a:ext cx="7119891" cy="646331"/>
          </a:xfrm>
          <a:prstGeom prst="rect">
            <a:avLst/>
          </a:prstGeom>
          <a:noFill/>
        </p:spPr>
        <p:txBody>
          <a:bodyPr wrap="square" rtlCol="0">
            <a:spAutoFit/>
          </a:bodyPr>
          <a:lstStyle/>
          <a:p>
            <a:r>
              <a:rPr lang="en-AU" dirty="0"/>
              <a:t>Over the next few slides complete the information on the Greek Gods on your fact files worksheets.</a:t>
            </a:r>
          </a:p>
        </p:txBody>
      </p:sp>
    </p:spTree>
    <p:extLst>
      <p:ext uri="{BB962C8B-B14F-4D97-AF65-F5344CB8AC3E}">
        <p14:creationId xmlns:p14="http://schemas.microsoft.com/office/powerpoint/2010/main" val="305916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76262" y="2311842"/>
            <a:ext cx="4067175" cy="3855976"/>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415762" y="1658441"/>
            <a:ext cx="4044497" cy="4507409"/>
            <a:chOff x="4415762" y="1658441"/>
            <a:chExt cx="4044497" cy="4507409"/>
          </a:xfrm>
        </p:grpSpPr>
        <p:sp>
          <p:nvSpPr>
            <p:cNvPr id="19" name="Rectangle 18">
              <a:extLst>
                <a:ext uri="{FF2B5EF4-FFF2-40B4-BE49-F238E27FC236}">
                  <a16:creationId xmlns:a16="http://schemas.microsoft.com/office/drawing/2014/main" id="{37E07926-B74C-4428-B946-B8908A0F1BC9}"/>
                </a:ext>
              </a:extLst>
            </p:cNvPr>
            <p:cNvSpPr/>
            <p:nvPr/>
          </p:nvSpPr>
          <p:spPr>
            <a:xfrm>
              <a:off x="4415762" y="1828922"/>
              <a:ext cx="3972587" cy="4336928"/>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Zeus was the most powerful of all the gods. He was god of the sky and the king of Mount Olympus.</a:t>
              </a:r>
            </a:p>
            <a:p>
              <a:pPr marL="285750" indent="-285750" algn="just">
                <a:spcAft>
                  <a:spcPts val="1200"/>
                </a:spcAft>
                <a:buFont typeface="Arial" panose="020B0604020202020204" pitchFamily="34" charset="0"/>
                <a:buChar char="•"/>
              </a:pPr>
              <a:r>
                <a:rPr lang="en-GB" dirty="0">
                  <a:solidFill>
                    <a:schemeClr val="tx1"/>
                  </a:solidFill>
                </a:rPr>
                <a:t>He was married to the queen of the gods, Hera. </a:t>
              </a:r>
            </a:p>
            <a:p>
              <a:pPr marL="285750" indent="-285750" algn="just">
                <a:spcAft>
                  <a:spcPts val="1200"/>
                </a:spcAft>
                <a:buFont typeface="Arial" panose="020B0604020202020204" pitchFamily="34" charset="0"/>
                <a:buChar char="•"/>
              </a:pPr>
              <a:r>
                <a:rPr lang="en-GB" dirty="0">
                  <a:solidFill>
                    <a:schemeClr val="tx1"/>
                  </a:solidFill>
                </a:rPr>
                <a:t>His temper affected the weather, and when he was angry he threw thunderbolts.</a:t>
              </a:r>
            </a:p>
            <a:p>
              <a:pPr marL="285750" indent="-285750" algn="just">
                <a:spcAft>
                  <a:spcPts val="1200"/>
                </a:spcAft>
                <a:buFont typeface="Arial" panose="020B0604020202020204" pitchFamily="34" charset="0"/>
                <a:buChar char="•"/>
              </a:pPr>
              <a:r>
                <a:rPr lang="en-GB" dirty="0">
                  <a:solidFill>
                    <a:schemeClr val="tx1"/>
                  </a:solidFill>
                </a:rPr>
                <a:t>Important symbols associated with Zeus were the thunderbolt and the eagle.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07840" y="1146984"/>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491571"/>
            <a:ext cx="3447908" cy="1015663"/>
          </a:xfrm>
          <a:prstGeom prst="rect">
            <a:avLst/>
          </a:prstGeom>
          <a:noFill/>
        </p:spPr>
        <p:txBody>
          <a:bodyPr wrap="square" rtlCol="0">
            <a:spAutoFit/>
          </a:bodyPr>
          <a:lstStyle/>
          <a:p>
            <a:pPr algn="ctr"/>
            <a:r>
              <a:rPr lang="en-GB" sz="6000" b="1" dirty="0">
                <a:solidFill>
                  <a:srgbClr val="FDCF81"/>
                </a:solidFill>
              </a:rPr>
              <a:t>Zeus</a:t>
            </a:r>
          </a:p>
        </p:txBody>
      </p:sp>
      <p:sp>
        <p:nvSpPr>
          <p:cNvPr id="31" name="Rectangle 30">
            <a:extLst>
              <a:ext uri="{FF2B5EF4-FFF2-40B4-BE49-F238E27FC236}">
                <a16:creationId xmlns:a16="http://schemas.microsoft.com/office/drawing/2014/main" id="{B4509D92-2EE2-4952-9222-34C83115506E}"/>
              </a:ext>
            </a:extLst>
          </p:cNvPr>
          <p:cNvSpPr/>
          <p:nvPr/>
        </p:nvSpPr>
        <p:spPr>
          <a:xfrm>
            <a:off x="576263" y="3972910"/>
            <a:ext cx="3764509" cy="2192940"/>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Zeus’ father was worried that his children would betray him, so he ate them! Zeus’ mother tricked his father by giving him a rock to eat so Zeus was free. </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spTree>
    <p:extLst>
      <p:ext uri="{BB962C8B-B14F-4D97-AF65-F5344CB8AC3E}">
        <p14:creationId xmlns:p14="http://schemas.microsoft.com/office/powerpoint/2010/main" val="198020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5124" r="-39521"/>
          <a:stretch/>
        </p:blipFill>
        <p:spPr>
          <a:xfrm>
            <a:off x="480457" y="1750276"/>
            <a:ext cx="4067175" cy="4415574"/>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144298" y="1675414"/>
            <a:ext cx="4333746" cy="4490436"/>
            <a:chOff x="4144298" y="1675414"/>
            <a:chExt cx="433374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144298" y="1845896"/>
              <a:ext cx="4244052"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Hera was the goddess of family and marriage.</a:t>
              </a:r>
            </a:p>
            <a:p>
              <a:pPr marL="285750" indent="-285750" algn="just">
                <a:spcAft>
                  <a:spcPts val="1200"/>
                </a:spcAft>
                <a:buFont typeface="Arial" panose="020B0604020202020204" pitchFamily="34" charset="0"/>
                <a:buChar char="•"/>
              </a:pPr>
              <a:r>
                <a:rPr lang="en-GB" dirty="0">
                  <a:solidFill>
                    <a:schemeClr val="tx1"/>
                  </a:solidFill>
                </a:rPr>
                <a:t>She was the wife of Zeus.</a:t>
              </a:r>
            </a:p>
            <a:p>
              <a:pPr marL="285750" indent="-285750" algn="just">
                <a:spcAft>
                  <a:spcPts val="1200"/>
                </a:spcAft>
                <a:buFont typeface="Arial" panose="020B0604020202020204" pitchFamily="34" charset="0"/>
                <a:buChar char="•"/>
              </a:pPr>
              <a:r>
                <a:rPr lang="en-GB" dirty="0">
                  <a:solidFill>
                    <a:schemeClr val="tx1"/>
                  </a:solidFill>
                </a:rPr>
                <a:t>She was powerful and beautiful but very jealous and vain.</a:t>
              </a:r>
            </a:p>
            <a:p>
              <a:pPr marL="285750" indent="-285750" algn="just">
                <a:spcAft>
                  <a:spcPts val="1200"/>
                </a:spcAft>
                <a:buFont typeface="Arial" panose="020B0604020202020204" pitchFamily="34" charset="0"/>
                <a:buChar char="•"/>
              </a:pPr>
              <a:r>
                <a:rPr lang="en-GB" dirty="0">
                  <a:solidFill>
                    <a:schemeClr val="tx1"/>
                  </a:solidFill>
                </a:rPr>
                <a:t>Hera’s sacred animals were the cow, the cuckoo and the peacock.</a:t>
              </a:r>
            </a:p>
            <a:p>
              <a:pPr marL="285750" indent="-285750" algn="just">
                <a:spcAft>
                  <a:spcPts val="1200"/>
                </a:spcAft>
                <a:buFont typeface="Arial" panose="020B0604020202020204" pitchFamily="34" charset="0"/>
                <a:buChar char="•"/>
              </a:pPr>
              <a:r>
                <a:rPr lang="en-GB" dirty="0">
                  <a:solidFill>
                    <a:schemeClr val="tx1"/>
                  </a:solidFill>
                </a:rPr>
                <a:t>She tried to kill Zeus’ son, Hercules.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1099724" y="1596222"/>
            <a:ext cx="3447908" cy="1015663"/>
          </a:xfrm>
          <a:prstGeom prst="rect">
            <a:avLst/>
          </a:prstGeom>
          <a:noFill/>
        </p:spPr>
        <p:txBody>
          <a:bodyPr wrap="square" rtlCol="0">
            <a:spAutoFit/>
          </a:bodyPr>
          <a:lstStyle/>
          <a:p>
            <a:pPr algn="ctr"/>
            <a:r>
              <a:rPr lang="en-GB" sz="6000" b="1" dirty="0">
                <a:solidFill>
                  <a:srgbClr val="FDCF81"/>
                </a:solidFill>
              </a:rPr>
              <a:t>Hera</a:t>
            </a:r>
          </a:p>
        </p:txBody>
      </p:sp>
      <p:sp>
        <p:nvSpPr>
          <p:cNvPr id="31" name="Rectangle 30">
            <a:extLst>
              <a:ext uri="{FF2B5EF4-FFF2-40B4-BE49-F238E27FC236}">
                <a16:creationId xmlns:a16="http://schemas.microsoft.com/office/drawing/2014/main" id="{B4509D92-2EE2-4952-9222-34C83115506E}"/>
              </a:ext>
            </a:extLst>
          </p:cNvPr>
          <p:cNvSpPr/>
          <p:nvPr/>
        </p:nvSpPr>
        <p:spPr>
          <a:xfrm>
            <a:off x="576264" y="3429001"/>
            <a:ext cx="3447908" cy="2736850"/>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Hera was on the side of the Greeks in the Trojan War but Zeus sided with the Trojans. She deceived and distracted her husband so that the Greeks had the upper hand during the Trojan War.</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385991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81625" y="2611885"/>
            <a:ext cx="3273549" cy="3553965"/>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119978" y="1675414"/>
            <a:ext cx="4358066" cy="4490436"/>
            <a:chOff x="4119978" y="1675414"/>
            <a:chExt cx="435806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119978" y="1845896"/>
              <a:ext cx="4268372"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Poseidon was the god of the sea. He was the most powerful god except for his brother, Zeus.</a:t>
              </a:r>
            </a:p>
            <a:p>
              <a:pPr marL="285750" indent="-285750" algn="just">
                <a:spcAft>
                  <a:spcPts val="1200"/>
                </a:spcAft>
                <a:buFont typeface="Arial" panose="020B0604020202020204" pitchFamily="34" charset="0"/>
                <a:buChar char="•"/>
              </a:pPr>
              <a:r>
                <a:rPr lang="en-GB" dirty="0">
                  <a:solidFill>
                    <a:schemeClr val="tx1"/>
                  </a:solidFill>
                </a:rPr>
                <a:t>He lived in a beautiful palace under the sea and caused earthquakes when he was angry.</a:t>
              </a:r>
            </a:p>
            <a:p>
              <a:pPr marL="285750" indent="-285750" algn="just">
                <a:spcAft>
                  <a:spcPts val="1200"/>
                </a:spcAft>
                <a:buFont typeface="Arial" panose="020B0604020202020204" pitchFamily="34" charset="0"/>
                <a:buChar char="•"/>
              </a:pPr>
              <a:r>
                <a:rPr lang="en-GB" dirty="0">
                  <a:solidFill>
                    <a:schemeClr val="tx1"/>
                  </a:solidFill>
                </a:rPr>
                <a:t>Sailors prayed to Poseidon that they would travel on the seas in safety. </a:t>
              </a:r>
            </a:p>
            <a:p>
              <a:pPr marL="285750" indent="-285750" algn="just">
                <a:spcAft>
                  <a:spcPts val="1200"/>
                </a:spcAft>
                <a:buFont typeface="Arial" panose="020B0604020202020204" pitchFamily="34" charset="0"/>
                <a:buChar char="•"/>
              </a:pPr>
              <a:r>
                <a:rPr lang="en-GB" dirty="0">
                  <a:solidFill>
                    <a:schemeClr val="tx1"/>
                  </a:solidFill>
                </a:rPr>
                <a:t>His sacred animals were the bull, the horse and the dolphin. Poseidon was also associated with fish and any other sea animals.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96222"/>
            <a:ext cx="3543716" cy="1015663"/>
          </a:xfrm>
          <a:prstGeom prst="rect">
            <a:avLst/>
          </a:prstGeom>
          <a:noFill/>
        </p:spPr>
        <p:txBody>
          <a:bodyPr wrap="square" rtlCol="0">
            <a:spAutoFit/>
          </a:bodyPr>
          <a:lstStyle/>
          <a:p>
            <a:pPr algn="ctr"/>
            <a:r>
              <a:rPr lang="en-GB" sz="6000" b="1" dirty="0">
                <a:solidFill>
                  <a:srgbClr val="FDCF81"/>
                </a:solidFill>
              </a:rPr>
              <a:t>Poseidon</a:t>
            </a:r>
          </a:p>
        </p:txBody>
      </p:sp>
      <p:sp>
        <p:nvSpPr>
          <p:cNvPr id="31" name="Rectangle 30">
            <a:extLst>
              <a:ext uri="{FF2B5EF4-FFF2-40B4-BE49-F238E27FC236}">
                <a16:creationId xmlns:a16="http://schemas.microsoft.com/office/drawing/2014/main" id="{B4509D92-2EE2-4952-9222-34C83115506E}"/>
              </a:ext>
            </a:extLst>
          </p:cNvPr>
          <p:cNvSpPr/>
          <p:nvPr/>
        </p:nvSpPr>
        <p:spPr>
          <a:xfrm>
            <a:off x="576264" y="4689987"/>
            <a:ext cx="3447908" cy="1475864"/>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Poseidon rode on a chariot pulled by fish-tailed horses.</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8847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1161"/>
          <a:stretch/>
        </p:blipFill>
        <p:spPr>
          <a:xfrm>
            <a:off x="711346" y="2521081"/>
            <a:ext cx="3543715" cy="3644769"/>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119978" y="1675414"/>
            <a:ext cx="4358066" cy="4490436"/>
            <a:chOff x="4119978" y="1675414"/>
            <a:chExt cx="435806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119978" y="1845896"/>
              <a:ext cx="4268372"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Hades was the brother of Zeus and Poseidon.</a:t>
              </a:r>
            </a:p>
            <a:p>
              <a:pPr marL="285750" indent="-285750" algn="just">
                <a:spcAft>
                  <a:spcPts val="1200"/>
                </a:spcAft>
                <a:buFont typeface="Arial" panose="020B0604020202020204" pitchFamily="34" charset="0"/>
                <a:buChar char="•"/>
              </a:pPr>
              <a:r>
                <a:rPr lang="en-GB" dirty="0">
                  <a:solidFill>
                    <a:schemeClr val="tx1"/>
                  </a:solidFill>
                </a:rPr>
                <a:t>Hades was the god of the dead. He ruled the underworld where the ancient Greeks believed people went when they died.</a:t>
              </a:r>
            </a:p>
            <a:p>
              <a:pPr marL="285750" indent="-285750" algn="just">
                <a:spcAft>
                  <a:spcPts val="1200"/>
                </a:spcAft>
                <a:buFont typeface="Arial" panose="020B0604020202020204" pitchFamily="34" charset="0"/>
                <a:buChar char="•"/>
              </a:pPr>
              <a:r>
                <a:rPr lang="en-GB" dirty="0">
                  <a:solidFill>
                    <a:schemeClr val="tx1"/>
                  </a:solidFill>
                </a:rPr>
                <a:t>Ancient Greeks were terrified of him and many did not dare even say his name.</a:t>
              </a:r>
            </a:p>
            <a:p>
              <a:pPr marL="285750" indent="-285750" algn="just">
                <a:spcAft>
                  <a:spcPts val="1200"/>
                </a:spcAft>
                <a:buFont typeface="Arial" panose="020B0604020202020204" pitchFamily="34" charset="0"/>
                <a:buChar char="•"/>
              </a:pPr>
              <a:r>
                <a:rPr lang="en-GB" dirty="0">
                  <a:solidFill>
                    <a:schemeClr val="tx1"/>
                  </a:solidFill>
                </a:rPr>
                <a:t>Animals associated with Hades include snakes and the screech owl.</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96222"/>
            <a:ext cx="3543715" cy="1015663"/>
          </a:xfrm>
          <a:prstGeom prst="rect">
            <a:avLst/>
          </a:prstGeom>
          <a:noFill/>
        </p:spPr>
        <p:txBody>
          <a:bodyPr wrap="square" rtlCol="0">
            <a:spAutoFit/>
          </a:bodyPr>
          <a:lstStyle/>
          <a:p>
            <a:pPr algn="ctr"/>
            <a:r>
              <a:rPr lang="en-GB" sz="6000" b="1" dirty="0">
                <a:solidFill>
                  <a:srgbClr val="FDCF81"/>
                </a:solidFill>
              </a:rPr>
              <a:t>Hades</a:t>
            </a:r>
          </a:p>
        </p:txBody>
      </p:sp>
      <p:sp>
        <p:nvSpPr>
          <p:cNvPr id="31" name="Rectangle 30">
            <a:extLst>
              <a:ext uri="{FF2B5EF4-FFF2-40B4-BE49-F238E27FC236}">
                <a16:creationId xmlns:a16="http://schemas.microsoft.com/office/drawing/2014/main" id="{B4509D92-2EE2-4952-9222-34C83115506E}"/>
              </a:ext>
            </a:extLst>
          </p:cNvPr>
          <p:cNvSpPr/>
          <p:nvPr/>
        </p:nvSpPr>
        <p:spPr>
          <a:xfrm>
            <a:off x="576264" y="4246116"/>
            <a:ext cx="3447908" cy="1919735"/>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Hades was also the god of wealth because of the precious metals that were mined from the earth.</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31652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788" r="-1318"/>
          <a:stretch/>
        </p:blipFill>
        <p:spPr>
          <a:xfrm>
            <a:off x="711346" y="2462089"/>
            <a:ext cx="3543715" cy="3703761"/>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255058" y="1675414"/>
            <a:ext cx="4222986" cy="4490436"/>
            <a:chOff x="4255058" y="1675414"/>
            <a:chExt cx="422298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255058" y="1845896"/>
              <a:ext cx="4133291"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Ares was the son of Zeus and Hera, but they did not like him.</a:t>
              </a:r>
            </a:p>
            <a:p>
              <a:pPr marL="285750" indent="-285750" algn="just">
                <a:spcAft>
                  <a:spcPts val="1200"/>
                </a:spcAft>
                <a:buFont typeface="Arial" panose="020B0604020202020204" pitchFamily="34" charset="0"/>
                <a:buChar char="•"/>
              </a:pPr>
              <a:r>
                <a:rPr lang="en-GB" dirty="0">
                  <a:solidFill>
                    <a:schemeClr val="tx1"/>
                  </a:solidFill>
                </a:rPr>
                <a:t>Ares was the god of war. He represented the anger that many humans show when fighting in </a:t>
              </a:r>
              <a:br>
                <a:rPr lang="en-GB" dirty="0">
                  <a:solidFill>
                    <a:schemeClr val="tx1"/>
                  </a:solidFill>
                </a:rPr>
              </a:br>
              <a:r>
                <a:rPr lang="en-GB" dirty="0">
                  <a:solidFill>
                    <a:schemeClr val="tx1"/>
                  </a:solidFill>
                </a:rPr>
                <a:t>a battle.</a:t>
              </a:r>
            </a:p>
            <a:p>
              <a:pPr marL="285750" indent="-285750" algn="just">
                <a:spcAft>
                  <a:spcPts val="1200"/>
                </a:spcAft>
                <a:buFont typeface="Arial" panose="020B0604020202020204" pitchFamily="34" charset="0"/>
                <a:buChar char="•"/>
              </a:pPr>
              <a:r>
                <a:rPr lang="en-GB" dirty="0">
                  <a:solidFill>
                    <a:schemeClr val="tx1"/>
                  </a:solidFill>
                </a:rPr>
                <a:t>He was known to complain when things didn't go his way.</a:t>
              </a:r>
            </a:p>
            <a:p>
              <a:pPr marL="285750" indent="-285750" algn="just">
                <a:spcAft>
                  <a:spcPts val="1200"/>
                </a:spcAft>
                <a:buFont typeface="Arial" panose="020B0604020202020204" pitchFamily="34" charset="0"/>
                <a:buChar char="•"/>
              </a:pPr>
              <a:r>
                <a:rPr lang="en-GB" dirty="0">
                  <a:solidFill>
                    <a:schemeClr val="tx1"/>
                  </a:solidFill>
                </a:rPr>
                <a:t>He killed the giant </a:t>
              </a:r>
              <a:r>
                <a:rPr lang="en-GB" dirty="0" err="1">
                  <a:solidFill>
                    <a:schemeClr val="tx1"/>
                  </a:solidFill>
                </a:rPr>
                <a:t>Ekhidnades</a:t>
              </a:r>
              <a:r>
                <a:rPr lang="en-GB" dirty="0">
                  <a:solidFill>
                    <a:schemeClr val="tx1"/>
                  </a:solidFill>
                </a:rPr>
                <a:t>, a fierce monster and an enemy of </a:t>
              </a:r>
              <a:br>
                <a:rPr lang="en-GB" dirty="0">
                  <a:solidFill>
                    <a:schemeClr val="tx1"/>
                  </a:solidFill>
                </a:rPr>
              </a:br>
              <a:r>
                <a:rPr lang="en-GB" dirty="0">
                  <a:solidFill>
                    <a:schemeClr val="tx1"/>
                  </a:solidFill>
                </a:rPr>
                <a:t>the gods.</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96222"/>
            <a:ext cx="3543715" cy="1015663"/>
          </a:xfrm>
          <a:prstGeom prst="rect">
            <a:avLst/>
          </a:prstGeom>
          <a:noFill/>
        </p:spPr>
        <p:txBody>
          <a:bodyPr wrap="square" rtlCol="0">
            <a:spAutoFit/>
          </a:bodyPr>
          <a:lstStyle/>
          <a:p>
            <a:pPr algn="ctr"/>
            <a:r>
              <a:rPr lang="en-GB" sz="6000" b="1" dirty="0">
                <a:solidFill>
                  <a:srgbClr val="FDCF81"/>
                </a:solidFill>
              </a:rPr>
              <a:t>Ares</a:t>
            </a:r>
          </a:p>
        </p:txBody>
      </p:sp>
      <p:sp>
        <p:nvSpPr>
          <p:cNvPr id="31" name="Rectangle 30">
            <a:extLst>
              <a:ext uri="{FF2B5EF4-FFF2-40B4-BE49-F238E27FC236}">
                <a16:creationId xmlns:a16="http://schemas.microsoft.com/office/drawing/2014/main" id="{B4509D92-2EE2-4952-9222-34C83115506E}"/>
              </a:ext>
            </a:extLst>
          </p:cNvPr>
          <p:cNvSpPr/>
          <p:nvPr/>
        </p:nvSpPr>
        <p:spPr>
          <a:xfrm>
            <a:off x="576263" y="4246116"/>
            <a:ext cx="3543713" cy="1919735"/>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He was not popular with the other gods and goddesses or with the ancient Greeks and not many people worshipped him. </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9429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639" t="-1032"/>
          <a:stretch/>
        </p:blipFill>
        <p:spPr>
          <a:xfrm>
            <a:off x="652354" y="2462089"/>
            <a:ext cx="3543715" cy="3703761"/>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255058" y="1675414"/>
            <a:ext cx="4222986" cy="4490436"/>
            <a:chOff x="4255058" y="1675414"/>
            <a:chExt cx="422298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255058" y="1845896"/>
              <a:ext cx="4133291"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Athena was the goddess of war, intelligence, art and literature.</a:t>
              </a:r>
            </a:p>
            <a:p>
              <a:pPr marL="285750" indent="-285750" algn="just">
                <a:spcAft>
                  <a:spcPts val="1200"/>
                </a:spcAft>
                <a:buFont typeface="Arial" panose="020B0604020202020204" pitchFamily="34" charset="0"/>
                <a:buChar char="•"/>
              </a:pPr>
              <a:r>
                <a:rPr lang="en-GB" dirty="0">
                  <a:solidFill>
                    <a:schemeClr val="tx1"/>
                  </a:solidFill>
                </a:rPr>
                <a:t>Athena was the daughter of Zeus. She was born directly out of his forehead.</a:t>
              </a:r>
            </a:p>
            <a:p>
              <a:pPr marL="285750" indent="-285750" algn="just">
                <a:spcAft>
                  <a:spcPts val="1200"/>
                </a:spcAft>
                <a:buFont typeface="Arial" panose="020B0604020202020204" pitchFamily="34" charset="0"/>
                <a:buChar char="•"/>
              </a:pPr>
              <a:r>
                <a:rPr lang="en-GB" dirty="0">
                  <a:solidFill>
                    <a:schemeClr val="tx1"/>
                  </a:solidFill>
                </a:rPr>
                <a:t>She was Zeus’ favourite child.</a:t>
              </a:r>
            </a:p>
            <a:p>
              <a:pPr marL="285750" indent="-285750" algn="just">
                <a:spcAft>
                  <a:spcPts val="1200"/>
                </a:spcAft>
                <a:buFont typeface="Arial" panose="020B0604020202020204" pitchFamily="34" charset="0"/>
                <a:buChar char="•"/>
              </a:pPr>
              <a:r>
                <a:rPr lang="en-GB" dirty="0">
                  <a:solidFill>
                    <a:schemeClr val="tx1"/>
                  </a:solidFill>
                </a:rPr>
                <a:t>Athena turned Medusa from a human into a monster.</a:t>
              </a:r>
            </a:p>
            <a:p>
              <a:pPr marL="285750" indent="-285750" algn="just">
                <a:spcAft>
                  <a:spcPts val="1200"/>
                </a:spcAft>
                <a:buFont typeface="Arial" panose="020B0604020202020204" pitchFamily="34" charset="0"/>
                <a:buChar char="•"/>
              </a:pPr>
              <a:r>
                <a:rPr lang="en-GB" dirty="0">
                  <a:solidFill>
                    <a:schemeClr val="tx1"/>
                  </a:solidFill>
                </a:rPr>
                <a:t>Athena’s symbol was an owl.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96222"/>
            <a:ext cx="3543715" cy="1015663"/>
          </a:xfrm>
          <a:prstGeom prst="rect">
            <a:avLst/>
          </a:prstGeom>
          <a:noFill/>
        </p:spPr>
        <p:txBody>
          <a:bodyPr wrap="square" rtlCol="0">
            <a:spAutoFit/>
          </a:bodyPr>
          <a:lstStyle/>
          <a:p>
            <a:pPr algn="ctr"/>
            <a:r>
              <a:rPr lang="en-GB" sz="6000" b="1" dirty="0">
                <a:solidFill>
                  <a:srgbClr val="FDCF81"/>
                </a:solidFill>
              </a:rPr>
              <a:t>Athena</a:t>
            </a:r>
          </a:p>
        </p:txBody>
      </p:sp>
      <p:sp>
        <p:nvSpPr>
          <p:cNvPr id="31" name="Rectangle 30">
            <a:extLst>
              <a:ext uri="{FF2B5EF4-FFF2-40B4-BE49-F238E27FC236}">
                <a16:creationId xmlns:a16="http://schemas.microsoft.com/office/drawing/2014/main" id="{B4509D92-2EE2-4952-9222-34C83115506E}"/>
              </a:ext>
            </a:extLst>
          </p:cNvPr>
          <p:cNvSpPr/>
          <p:nvPr/>
        </p:nvSpPr>
        <p:spPr>
          <a:xfrm>
            <a:off x="576263" y="4246116"/>
            <a:ext cx="3543713" cy="1919735"/>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The city of Athens is named after Athena. The Parthenon is her best-known and best-preserved temple.</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37233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2475"/>
          <a:stretch/>
        </p:blipFill>
        <p:spPr>
          <a:xfrm flipH="1">
            <a:off x="576262" y="2462089"/>
            <a:ext cx="3410798" cy="3703761"/>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255058" y="1675414"/>
            <a:ext cx="4222986" cy="4490436"/>
            <a:chOff x="4255058" y="1675414"/>
            <a:chExt cx="422298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255058" y="1845896"/>
              <a:ext cx="4133291"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Apollo was the son of Zeus and the twin brother of Artemis.</a:t>
              </a:r>
            </a:p>
            <a:p>
              <a:pPr marL="285750" indent="-285750" algn="just">
                <a:spcAft>
                  <a:spcPts val="1200"/>
                </a:spcAft>
                <a:buFont typeface="Arial" panose="020B0604020202020204" pitchFamily="34" charset="0"/>
                <a:buChar char="•"/>
              </a:pPr>
              <a:r>
                <a:rPr lang="en-GB" dirty="0">
                  <a:solidFill>
                    <a:schemeClr val="tx1"/>
                  </a:solidFill>
                </a:rPr>
                <a:t>Apollo was the Sun god. The ancient Greeks did not know that it is Earth that moves around the sun so they believed it was Apollo who was responsible for the movement of the Sun across the sky. They thought he moved the Sun with a chariot pulled by golden horses.</a:t>
              </a:r>
            </a:p>
            <a:p>
              <a:pPr marL="285750" indent="-285750" algn="just">
                <a:spcAft>
                  <a:spcPts val="1200"/>
                </a:spcAft>
                <a:buFont typeface="Arial" panose="020B0604020202020204" pitchFamily="34" charset="0"/>
                <a:buChar char="•"/>
              </a:pPr>
              <a:r>
                <a:rPr lang="en-GB" dirty="0">
                  <a:solidFill>
                    <a:schemeClr val="tx1"/>
                  </a:solidFill>
                </a:rPr>
                <a:t>He was also the god of archery, prophecy and music.</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96222"/>
            <a:ext cx="3543715" cy="1015663"/>
          </a:xfrm>
          <a:prstGeom prst="rect">
            <a:avLst/>
          </a:prstGeom>
          <a:noFill/>
        </p:spPr>
        <p:txBody>
          <a:bodyPr wrap="square" rtlCol="0">
            <a:spAutoFit/>
          </a:bodyPr>
          <a:lstStyle/>
          <a:p>
            <a:pPr algn="ctr"/>
            <a:r>
              <a:rPr lang="en-GB" sz="6000" b="1" dirty="0">
                <a:solidFill>
                  <a:srgbClr val="FDCF81"/>
                </a:solidFill>
              </a:rPr>
              <a:t>Apollo</a:t>
            </a:r>
          </a:p>
        </p:txBody>
      </p:sp>
      <p:sp>
        <p:nvSpPr>
          <p:cNvPr id="31" name="Rectangle 30">
            <a:extLst>
              <a:ext uri="{FF2B5EF4-FFF2-40B4-BE49-F238E27FC236}">
                <a16:creationId xmlns:a16="http://schemas.microsoft.com/office/drawing/2014/main" id="{B4509D92-2EE2-4952-9222-34C83115506E}"/>
              </a:ext>
            </a:extLst>
          </p:cNvPr>
          <p:cNvSpPr/>
          <p:nvPr/>
        </p:nvSpPr>
        <p:spPr>
          <a:xfrm>
            <a:off x="576263" y="5055326"/>
            <a:ext cx="3543713" cy="1110525"/>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Apollo had healing powers. </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spTree>
    <p:extLst>
      <p:ext uri="{BB962C8B-B14F-4D97-AF65-F5344CB8AC3E}">
        <p14:creationId xmlns:p14="http://schemas.microsoft.com/office/powerpoint/2010/main" val="423155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26840" t="-4066" r="-28198"/>
          <a:stretch/>
        </p:blipFill>
        <p:spPr>
          <a:xfrm flipH="1">
            <a:off x="576262" y="2331457"/>
            <a:ext cx="3410798" cy="3834393"/>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255058" y="1675414"/>
            <a:ext cx="4222986" cy="4490436"/>
            <a:chOff x="4255058" y="1675414"/>
            <a:chExt cx="4222986"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255058" y="1845896"/>
              <a:ext cx="4133291"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Aphrodite was the goddess of love, beauty and the protector of sailors. She was loved by many people.</a:t>
              </a:r>
            </a:p>
            <a:p>
              <a:pPr marL="285750" indent="-285750" algn="just">
                <a:spcAft>
                  <a:spcPts val="1200"/>
                </a:spcAft>
                <a:buFont typeface="Arial" panose="020B0604020202020204" pitchFamily="34" charset="0"/>
                <a:buChar char="•"/>
              </a:pPr>
              <a:r>
                <a:rPr lang="en-GB" dirty="0">
                  <a:solidFill>
                    <a:schemeClr val="tx1"/>
                  </a:solidFill>
                </a:rPr>
                <a:t>She was born when Uranus was killed. Uranus’s blood fell into the sea and Aphrodite emerged from the froth.</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457741" y="1580315"/>
            <a:ext cx="3915839" cy="1015663"/>
          </a:xfrm>
          <a:prstGeom prst="rect">
            <a:avLst/>
          </a:prstGeom>
          <a:noFill/>
        </p:spPr>
        <p:txBody>
          <a:bodyPr wrap="square" rtlCol="0">
            <a:spAutoFit/>
          </a:bodyPr>
          <a:lstStyle/>
          <a:p>
            <a:pPr algn="ctr"/>
            <a:r>
              <a:rPr lang="en-GB" sz="6000" b="1" dirty="0">
                <a:solidFill>
                  <a:srgbClr val="FDCF81"/>
                </a:solidFill>
              </a:rPr>
              <a:t>Aphrodite</a:t>
            </a:r>
          </a:p>
        </p:txBody>
      </p:sp>
      <p:sp>
        <p:nvSpPr>
          <p:cNvPr id="31" name="Rectangle 30">
            <a:extLst>
              <a:ext uri="{FF2B5EF4-FFF2-40B4-BE49-F238E27FC236}">
                <a16:creationId xmlns:a16="http://schemas.microsoft.com/office/drawing/2014/main" id="{B4509D92-2EE2-4952-9222-34C83115506E}"/>
              </a:ext>
            </a:extLst>
          </p:cNvPr>
          <p:cNvSpPr/>
          <p:nvPr/>
        </p:nvSpPr>
        <p:spPr>
          <a:xfrm>
            <a:off x="576263" y="4246116"/>
            <a:ext cx="3543713" cy="1919735"/>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Aphrodite changed a statue into a human so that one of her loyal followers could have the statue as his wife.</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spTree>
    <p:extLst>
      <p:ext uri="{BB962C8B-B14F-4D97-AF65-F5344CB8AC3E}">
        <p14:creationId xmlns:p14="http://schemas.microsoft.com/office/powerpoint/2010/main" val="118607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329B29-74E2-48C4-ACDC-5FCC9D5FE8F7}"/>
              </a:ext>
            </a:extLst>
          </p:cNvPr>
          <p:cNvSpPr/>
          <p:nvPr/>
        </p:nvSpPr>
        <p:spPr>
          <a:xfrm>
            <a:off x="755650" y="1399715"/>
            <a:ext cx="7632700" cy="615553"/>
          </a:xfrm>
          <a:prstGeom prst="rect">
            <a:avLst/>
          </a:prstGeom>
        </p:spPr>
        <p:txBody>
          <a:bodyPr wrap="square" lIns="0" tIns="0" rIns="0" bIns="0">
            <a:spAutoFit/>
          </a:bodyPr>
          <a:lstStyle/>
          <a:p>
            <a:pPr algn="ctr"/>
            <a:r>
              <a:rPr lang="en-GB" sz="2000" dirty="0"/>
              <a:t>You will spot question marks at certain points in </a:t>
            </a:r>
            <a:br>
              <a:rPr lang="en-GB" sz="2000" dirty="0"/>
            </a:br>
            <a:r>
              <a:rPr lang="en-GB" sz="2000" dirty="0"/>
              <a:t>this </a:t>
            </a:r>
            <a:r>
              <a:rPr lang="en-GB" sz="2000" b="1" dirty="0">
                <a:solidFill>
                  <a:srgbClr val="00B0F0"/>
                </a:solidFill>
              </a:rPr>
              <a:t>Lesson Presentation</a:t>
            </a:r>
            <a:r>
              <a:rPr lang="en-GB" sz="2000" dirty="0"/>
              <a:t>. </a:t>
            </a:r>
          </a:p>
        </p:txBody>
      </p:sp>
      <p:sp>
        <p:nvSpPr>
          <p:cNvPr id="4" name="TextBox 3">
            <a:extLst>
              <a:ext uri="{FF2B5EF4-FFF2-40B4-BE49-F238E27FC236}">
                <a16:creationId xmlns:a16="http://schemas.microsoft.com/office/drawing/2014/main" id="{76848460-900A-437E-830F-4C2BC1B8D3BD}"/>
              </a:ext>
            </a:extLst>
          </p:cNvPr>
          <p:cNvSpPr txBox="1"/>
          <p:nvPr/>
        </p:nvSpPr>
        <p:spPr>
          <a:xfrm>
            <a:off x="755650" y="736152"/>
            <a:ext cx="7632700" cy="584775"/>
          </a:xfrm>
          <a:prstGeom prst="rect">
            <a:avLst/>
          </a:prstGeom>
          <a:noFill/>
        </p:spPr>
        <p:txBody>
          <a:bodyPr wrap="square" rtlCol="0">
            <a:spAutoFit/>
          </a:bodyPr>
          <a:lstStyle/>
          <a:p>
            <a:pPr algn="ctr"/>
            <a:r>
              <a:rPr lang="en-GB" sz="3200" b="1" dirty="0"/>
              <a:t>Question Marks</a:t>
            </a:r>
          </a:p>
        </p:txBody>
      </p:sp>
      <p:grpSp>
        <p:nvGrpSpPr>
          <p:cNvPr id="5" name="Group 4">
            <a:extLst>
              <a:ext uri="{FF2B5EF4-FFF2-40B4-BE49-F238E27FC236}">
                <a16:creationId xmlns:a16="http://schemas.microsoft.com/office/drawing/2014/main" id="{0B78FB4B-6EBC-4D8C-8DAE-195459A61A57}"/>
              </a:ext>
            </a:extLst>
          </p:cNvPr>
          <p:cNvGrpSpPr/>
          <p:nvPr/>
        </p:nvGrpSpPr>
        <p:grpSpPr>
          <a:xfrm>
            <a:off x="747405" y="2268318"/>
            <a:ext cx="7630687" cy="1758933"/>
            <a:chOff x="747405" y="2322108"/>
            <a:chExt cx="7630687" cy="1758933"/>
          </a:xfrm>
        </p:grpSpPr>
        <p:sp>
          <p:nvSpPr>
            <p:cNvPr id="6" name="Rectangle 5">
              <a:extLst>
                <a:ext uri="{FF2B5EF4-FFF2-40B4-BE49-F238E27FC236}">
                  <a16:creationId xmlns:a16="http://schemas.microsoft.com/office/drawing/2014/main" id="{98B518AD-DB54-49AA-A591-27D046E5A3B3}"/>
                </a:ext>
              </a:extLst>
            </p:cNvPr>
            <p:cNvSpPr/>
            <p:nvPr/>
          </p:nvSpPr>
          <p:spPr>
            <a:xfrm>
              <a:off x="765908" y="2322108"/>
              <a:ext cx="7612184" cy="1758933"/>
            </a:xfrm>
            <a:prstGeom prst="rect">
              <a:avLst/>
            </a:prstGeom>
            <a:solidFill>
              <a:schemeClr val="bg1"/>
            </a:solidFill>
            <a:ln w="28575">
              <a:solidFill>
                <a:srgbClr val="3352A8"/>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44000" rtlCol="0" anchor="ctr"/>
            <a:lstStyle/>
            <a:p>
              <a:pPr algn="ctr"/>
              <a:endParaRPr lang="en-GB" sz="2000" dirty="0"/>
            </a:p>
          </p:txBody>
        </p:sp>
        <p:sp>
          <p:nvSpPr>
            <p:cNvPr id="7" name="Rectangle 6">
              <a:extLst>
                <a:ext uri="{FF2B5EF4-FFF2-40B4-BE49-F238E27FC236}">
                  <a16:creationId xmlns:a16="http://schemas.microsoft.com/office/drawing/2014/main" id="{DE05CA48-3C99-43BA-B9EF-FABF11D9A79C}"/>
                </a:ext>
              </a:extLst>
            </p:cNvPr>
            <p:cNvSpPr/>
            <p:nvPr/>
          </p:nvSpPr>
          <p:spPr>
            <a:xfrm>
              <a:off x="747405" y="2854955"/>
              <a:ext cx="5911323" cy="707886"/>
            </a:xfrm>
            <a:prstGeom prst="rect">
              <a:avLst/>
            </a:prstGeom>
          </p:spPr>
          <p:txBody>
            <a:bodyPr wrap="square" lIns="180000" rIns="180000">
              <a:spAutoFit/>
            </a:bodyPr>
            <a:lstStyle/>
            <a:p>
              <a:pPr algn="ctr">
                <a:lnSpc>
                  <a:spcPct val="100000"/>
                </a:lnSpc>
                <a:spcBef>
                  <a:spcPct val="0"/>
                </a:spcBef>
                <a:buFontTx/>
                <a:buNone/>
              </a:pPr>
              <a:r>
                <a:rPr lang="en-GB" altLang="en-US" sz="2000" b="1" dirty="0"/>
                <a:t>Clicking the question marks </a:t>
              </a:r>
              <a:br>
                <a:rPr lang="en-GB" altLang="en-US" sz="2000" b="1" dirty="0"/>
              </a:br>
              <a:r>
                <a:rPr lang="en-GB" altLang="en-US" sz="2000" b="1" dirty="0"/>
                <a:t>will bring up key questions.</a:t>
              </a:r>
            </a:p>
          </p:txBody>
        </p:sp>
      </p:grpSp>
      <p:sp>
        <p:nvSpPr>
          <p:cNvPr id="8" name="Google Shape;64;p17">
            <a:extLst>
              <a:ext uri="{FF2B5EF4-FFF2-40B4-BE49-F238E27FC236}">
                <a16:creationId xmlns:a16="http://schemas.microsoft.com/office/drawing/2014/main" id="{ED569A0E-83C8-45BD-9326-3EB613A07220}"/>
              </a:ext>
            </a:extLst>
          </p:cNvPr>
          <p:cNvSpPr/>
          <p:nvPr/>
        </p:nvSpPr>
        <p:spPr>
          <a:xfrm>
            <a:off x="755649" y="4280301"/>
            <a:ext cx="7632701" cy="833663"/>
          </a:xfrm>
          <a:prstGeom prst="rect">
            <a:avLst/>
          </a:prstGeom>
          <a:solidFill>
            <a:srgbClr val="B8CA4F"/>
          </a:solidFill>
          <a:ln w="28575" cap="flat" cmpd="sng">
            <a:noFill/>
            <a:prstDash val="solid"/>
            <a:round/>
            <a:headEnd type="none" w="sm" len="sm"/>
            <a:tailEnd type="none" w="sm" len="sm"/>
          </a:ln>
        </p:spPr>
        <p:txBody>
          <a:bodyPr spcFirstLastPara="1" wrap="square" lIns="108000" tIns="108000" rIns="108000" bIns="108000" anchor="t" anchorCtr="0">
            <a:spAutoFit/>
          </a:bodyPr>
          <a:lstStyle/>
          <a:p>
            <a:pPr lvl="0" algn="ctr">
              <a:buClr>
                <a:schemeClr val="dk1"/>
              </a:buClr>
              <a:buSzPts val="1800"/>
            </a:pPr>
            <a:r>
              <a:rPr lang="en-GB" sz="2000" dirty="0">
                <a:solidFill>
                  <a:schemeClr val="dk1"/>
                </a:solidFill>
                <a:ea typeface="Arial"/>
                <a:cs typeface="Arial"/>
                <a:sym typeface="Arial"/>
              </a:rPr>
              <a:t>The assessment questions that appear will enable you to check your understanding against the lesson aim and success criteria.</a:t>
            </a:r>
          </a:p>
        </p:txBody>
      </p:sp>
      <p:pic>
        <p:nvPicPr>
          <p:cNvPr id="9" name="Question Icon">
            <a:extLst>
              <a:ext uri="{FF2B5EF4-FFF2-40B4-BE49-F238E27FC236}">
                <a16:creationId xmlns:a16="http://schemas.microsoft.com/office/drawing/2014/main" id="{D59BFCA9-2557-4E95-B7B4-88CA3C7DB0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8418" y="2498047"/>
            <a:ext cx="1312121" cy="1312121"/>
          </a:xfrm>
          <a:prstGeom prst="rect">
            <a:avLst/>
          </a:prstGeom>
        </p:spPr>
      </p:pic>
    </p:spTree>
    <p:extLst>
      <p:ext uri="{BB962C8B-B14F-4D97-AF65-F5344CB8AC3E}">
        <p14:creationId xmlns:p14="http://schemas.microsoft.com/office/powerpoint/2010/main" val="167069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715"/>
          <a:stretch/>
        </p:blipFill>
        <p:spPr>
          <a:xfrm flipH="1">
            <a:off x="642520" y="2411895"/>
            <a:ext cx="3231409" cy="3753955"/>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3987060" y="1675414"/>
            <a:ext cx="4490984" cy="4490436"/>
            <a:chOff x="3987060" y="1675414"/>
            <a:chExt cx="4490984" cy="4490436"/>
          </a:xfrm>
        </p:grpSpPr>
        <p:sp>
          <p:nvSpPr>
            <p:cNvPr id="19" name="Rectangle 18">
              <a:extLst>
                <a:ext uri="{FF2B5EF4-FFF2-40B4-BE49-F238E27FC236}">
                  <a16:creationId xmlns:a16="http://schemas.microsoft.com/office/drawing/2014/main" id="{37E07926-B74C-4428-B946-B8908A0F1BC9}"/>
                </a:ext>
              </a:extLst>
            </p:cNvPr>
            <p:cNvSpPr/>
            <p:nvPr/>
          </p:nvSpPr>
          <p:spPr>
            <a:xfrm>
              <a:off x="3987060" y="1845896"/>
              <a:ext cx="4401289"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Hermes was Zeus’ youngest son.</a:t>
              </a:r>
            </a:p>
            <a:p>
              <a:pPr marL="285750" indent="-285750" algn="just">
                <a:spcAft>
                  <a:spcPts val="1200"/>
                </a:spcAft>
                <a:buFont typeface="Arial" panose="020B0604020202020204" pitchFamily="34" charset="0"/>
                <a:buChar char="•"/>
              </a:pPr>
              <a:r>
                <a:rPr lang="en-GB" dirty="0">
                  <a:solidFill>
                    <a:schemeClr val="tx1"/>
                  </a:solidFill>
                </a:rPr>
                <a:t>Hermes was very fast on his feet and very clever so Zeus decided to make him a messenger.</a:t>
              </a:r>
            </a:p>
            <a:p>
              <a:pPr marL="285750" indent="-285750" algn="just">
                <a:spcAft>
                  <a:spcPts val="1200"/>
                </a:spcAft>
                <a:buFont typeface="Arial" panose="020B0604020202020204" pitchFamily="34" charset="0"/>
                <a:buChar char="•"/>
              </a:pPr>
              <a:r>
                <a:rPr lang="en-GB" dirty="0">
                  <a:solidFill>
                    <a:schemeClr val="tx1"/>
                  </a:solidFill>
                </a:rPr>
                <a:t>Hermes always knew everything that was going on in the mythical world.</a:t>
              </a:r>
            </a:p>
            <a:p>
              <a:pPr marL="285750" indent="-285750" algn="just">
                <a:spcAft>
                  <a:spcPts val="1200"/>
                </a:spcAft>
                <a:buFont typeface="Arial" panose="020B0604020202020204" pitchFamily="34" charset="0"/>
                <a:buChar char="•"/>
              </a:pPr>
              <a:r>
                <a:rPr lang="en-GB" dirty="0">
                  <a:solidFill>
                    <a:schemeClr val="tx1"/>
                  </a:solidFill>
                </a:rPr>
                <a:t>The other gods and goddesses trusted Hermes. He was very clever and loyal, and he was a good negotiator.</a:t>
              </a:r>
            </a:p>
            <a:p>
              <a:pPr marL="285750" indent="-285750" algn="just">
                <a:spcAft>
                  <a:spcPts val="1200"/>
                </a:spcAft>
                <a:buFont typeface="Arial" panose="020B0604020202020204" pitchFamily="34" charset="0"/>
                <a:buChar char="•"/>
              </a:pPr>
              <a:r>
                <a:rPr lang="en-GB" dirty="0">
                  <a:solidFill>
                    <a:schemeClr val="tx1"/>
                  </a:solidFill>
                </a:rPr>
                <a:t>Animals associated with Hermes include the hawk and the tortoise.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490206"/>
            <a:ext cx="3410798" cy="1015663"/>
          </a:xfrm>
          <a:prstGeom prst="rect">
            <a:avLst/>
          </a:prstGeom>
          <a:noFill/>
        </p:spPr>
        <p:txBody>
          <a:bodyPr wrap="square" rtlCol="0">
            <a:spAutoFit/>
          </a:bodyPr>
          <a:lstStyle/>
          <a:p>
            <a:pPr algn="ctr"/>
            <a:r>
              <a:rPr lang="en-GB" sz="6000" b="1" dirty="0">
                <a:solidFill>
                  <a:srgbClr val="FDCF81"/>
                </a:solidFill>
              </a:rPr>
              <a:t>Hermes</a:t>
            </a:r>
          </a:p>
        </p:txBody>
      </p:sp>
      <p:sp>
        <p:nvSpPr>
          <p:cNvPr id="31" name="Rectangle 30">
            <a:extLst>
              <a:ext uri="{FF2B5EF4-FFF2-40B4-BE49-F238E27FC236}">
                <a16:creationId xmlns:a16="http://schemas.microsoft.com/office/drawing/2014/main" id="{B4509D92-2EE2-4952-9222-34C83115506E}"/>
              </a:ext>
            </a:extLst>
          </p:cNvPr>
          <p:cNvSpPr/>
          <p:nvPr/>
        </p:nvSpPr>
        <p:spPr>
          <a:xfrm>
            <a:off x="828054" y="3909391"/>
            <a:ext cx="2895806" cy="2256461"/>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a:solidFill>
                  <a:schemeClr val="tx1"/>
                </a:solidFill>
              </a:rPr>
              <a:t>Many ancient Greeks believed that Hermes was responsible for the invention of the alphabet, boxing and gymnastics.</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220414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Greek Gods and Goddesses</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pic>
        <p:nvPicPr>
          <p:cNvPr id="9" name="Picture 8">
            <a:extLst>
              <a:ext uri="{FF2B5EF4-FFF2-40B4-BE49-F238E27FC236}">
                <a16:creationId xmlns:a16="http://schemas.microsoft.com/office/drawing/2014/main" id="{0964F27E-0C00-4FB4-83DB-9EC751ACCB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317" r="-730"/>
          <a:stretch/>
        </p:blipFill>
        <p:spPr>
          <a:xfrm flipH="1">
            <a:off x="642520" y="2411895"/>
            <a:ext cx="3231409" cy="3753955"/>
          </a:xfrm>
          <a:prstGeom prst="rect">
            <a:avLst/>
          </a:prstGeom>
        </p:spPr>
      </p:pic>
      <p:grpSp>
        <p:nvGrpSpPr>
          <p:cNvPr id="4" name="Group 3">
            <a:extLst>
              <a:ext uri="{FF2B5EF4-FFF2-40B4-BE49-F238E27FC236}">
                <a16:creationId xmlns:a16="http://schemas.microsoft.com/office/drawing/2014/main" id="{D7AA203B-AAB1-4CFD-84EE-9E601D50FA9F}"/>
              </a:ext>
            </a:extLst>
          </p:cNvPr>
          <p:cNvGrpSpPr/>
          <p:nvPr/>
        </p:nvGrpSpPr>
        <p:grpSpPr>
          <a:xfrm>
            <a:off x="4435776" y="1675414"/>
            <a:ext cx="4042268" cy="4490436"/>
            <a:chOff x="4435776" y="1675414"/>
            <a:chExt cx="4042268" cy="4490436"/>
          </a:xfrm>
        </p:grpSpPr>
        <p:sp>
          <p:nvSpPr>
            <p:cNvPr id="19" name="Rectangle 18">
              <a:extLst>
                <a:ext uri="{FF2B5EF4-FFF2-40B4-BE49-F238E27FC236}">
                  <a16:creationId xmlns:a16="http://schemas.microsoft.com/office/drawing/2014/main" id="{37E07926-B74C-4428-B946-B8908A0F1BC9}"/>
                </a:ext>
              </a:extLst>
            </p:cNvPr>
            <p:cNvSpPr/>
            <p:nvPr/>
          </p:nvSpPr>
          <p:spPr>
            <a:xfrm>
              <a:off x="4435776" y="1845896"/>
              <a:ext cx="3952573" cy="4319954"/>
            </a:xfrm>
            <a:prstGeom prst="rect">
              <a:avLst/>
            </a:prstGeom>
            <a:solidFill>
              <a:srgbClr val="FDCF81"/>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85750" indent="-285750" algn="just">
                <a:spcAft>
                  <a:spcPts val="1200"/>
                </a:spcAft>
                <a:buFont typeface="Arial" panose="020B0604020202020204" pitchFamily="34" charset="0"/>
                <a:buChar char="•"/>
              </a:pPr>
              <a:r>
                <a:rPr lang="en-GB" dirty="0">
                  <a:solidFill>
                    <a:schemeClr val="tx1"/>
                  </a:solidFill>
                </a:rPr>
                <a:t>Artemis was the daughter of Zeus and the twin sister of Apollo.</a:t>
              </a:r>
            </a:p>
            <a:p>
              <a:pPr marL="285750" indent="-285750" algn="just">
                <a:spcAft>
                  <a:spcPts val="1200"/>
                </a:spcAft>
                <a:buFont typeface="Arial" panose="020B0604020202020204" pitchFamily="34" charset="0"/>
                <a:buChar char="•"/>
              </a:pPr>
              <a:r>
                <a:rPr lang="en-GB" dirty="0">
                  <a:solidFill>
                    <a:schemeClr val="tx1"/>
                  </a:solidFill>
                </a:rPr>
                <a:t>She was a Moon goddess, responsible for the movement of the Moon across the sky at night.</a:t>
              </a:r>
            </a:p>
            <a:p>
              <a:pPr marL="285750" indent="-285750" algn="just">
                <a:spcAft>
                  <a:spcPts val="1200"/>
                </a:spcAft>
                <a:buFont typeface="Arial" panose="020B0604020202020204" pitchFamily="34" charset="0"/>
                <a:buChar char="•"/>
              </a:pPr>
              <a:r>
                <a:rPr lang="en-GB" dirty="0">
                  <a:solidFill>
                    <a:schemeClr val="tx1"/>
                  </a:solidFill>
                </a:rPr>
                <a:t>The ancient Greeks believed she moved the Moon in a chariot pulled by stags.</a:t>
              </a:r>
            </a:p>
            <a:p>
              <a:pPr marL="285750" indent="-285750" algn="just">
                <a:spcAft>
                  <a:spcPts val="1200"/>
                </a:spcAft>
                <a:buFont typeface="Arial" panose="020B0604020202020204" pitchFamily="34" charset="0"/>
                <a:buChar char="•"/>
              </a:pPr>
              <a:r>
                <a:rPr lang="en-GB" dirty="0">
                  <a:solidFill>
                    <a:schemeClr val="tx1"/>
                  </a:solidFill>
                </a:rPr>
                <a:t>She was also a huntress and the protector of animals and </a:t>
              </a:r>
              <a:br>
                <a:rPr lang="en-GB" dirty="0">
                  <a:solidFill>
                    <a:schemeClr val="tx1"/>
                  </a:solidFill>
                </a:rPr>
              </a:br>
              <a:r>
                <a:rPr lang="en-GB" dirty="0">
                  <a:solidFill>
                    <a:schemeClr val="tx1"/>
                  </a:solidFill>
                </a:rPr>
                <a:t>young children.</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flipV="1">
              <a:off x="7625625" y="1163957"/>
              <a:ext cx="340962" cy="1363876"/>
            </a:xfrm>
            <a:prstGeom prst="rect">
              <a:avLst/>
            </a:prstGeom>
          </p:spPr>
        </p:pic>
      </p:grpSp>
      <p:sp>
        <p:nvSpPr>
          <p:cNvPr id="2" name="TextBox 1">
            <a:extLst>
              <a:ext uri="{FF2B5EF4-FFF2-40B4-BE49-F238E27FC236}">
                <a16:creationId xmlns:a16="http://schemas.microsoft.com/office/drawing/2014/main" id="{EF613A39-2ECC-41AF-96D7-076BEC1BC644}"/>
              </a:ext>
            </a:extLst>
          </p:cNvPr>
          <p:cNvSpPr txBox="1"/>
          <p:nvPr/>
        </p:nvSpPr>
        <p:spPr>
          <a:xfrm>
            <a:off x="576262" y="1516710"/>
            <a:ext cx="3859514" cy="1015663"/>
          </a:xfrm>
          <a:prstGeom prst="rect">
            <a:avLst/>
          </a:prstGeom>
          <a:noFill/>
        </p:spPr>
        <p:txBody>
          <a:bodyPr wrap="square" rtlCol="0">
            <a:spAutoFit/>
          </a:bodyPr>
          <a:lstStyle/>
          <a:p>
            <a:pPr algn="ctr"/>
            <a:r>
              <a:rPr lang="en-GB" sz="6000" b="1" dirty="0">
                <a:solidFill>
                  <a:srgbClr val="FDCF81"/>
                </a:solidFill>
              </a:rPr>
              <a:t>Artemis</a:t>
            </a:r>
          </a:p>
        </p:txBody>
      </p:sp>
      <p:sp>
        <p:nvSpPr>
          <p:cNvPr id="31" name="Rectangle 30">
            <a:extLst>
              <a:ext uri="{FF2B5EF4-FFF2-40B4-BE49-F238E27FC236}">
                <a16:creationId xmlns:a16="http://schemas.microsoft.com/office/drawing/2014/main" id="{B4509D92-2EE2-4952-9222-34C83115506E}"/>
              </a:ext>
            </a:extLst>
          </p:cNvPr>
          <p:cNvSpPr/>
          <p:nvPr/>
        </p:nvSpPr>
        <p:spPr>
          <a:xfrm>
            <a:off x="828054" y="4799044"/>
            <a:ext cx="3231408" cy="1366808"/>
          </a:xfrm>
          <a:prstGeom prst="rect">
            <a:avLst/>
          </a:prstGeom>
          <a:solidFill>
            <a:srgbClr val="E4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ctr"/>
            <a:r>
              <a:rPr lang="en-GB" b="1" dirty="0">
                <a:solidFill>
                  <a:schemeClr val="tx1"/>
                </a:solidFill>
              </a:rPr>
              <a:t>Did You Know...?</a:t>
            </a:r>
          </a:p>
          <a:p>
            <a:r>
              <a:rPr lang="en-GB" dirty="0" err="1">
                <a:solidFill>
                  <a:schemeClr val="tx1"/>
                </a:solidFill>
              </a:rPr>
              <a:t>Deers</a:t>
            </a:r>
            <a:r>
              <a:rPr lang="en-GB" dirty="0">
                <a:solidFill>
                  <a:schemeClr val="tx1"/>
                </a:solidFill>
              </a:rPr>
              <a:t> and stags were associated with Artemis. </a:t>
            </a:r>
          </a:p>
        </p:txBody>
      </p:sp>
      <p:pic>
        <p:nvPicPr>
          <p:cNvPr id="30" name="Picture 29">
            <a:extLst>
              <a:ext uri="{FF2B5EF4-FFF2-40B4-BE49-F238E27FC236}">
                <a16:creationId xmlns:a16="http://schemas.microsoft.com/office/drawing/2014/main" id="{32227322-82D8-4003-8DE9-C1C03954130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76263" y="5710056"/>
            <a:ext cx="7991475" cy="455794"/>
          </a:xfrm>
          <a:prstGeom prst="rect">
            <a:avLst/>
          </a:prstGeom>
        </p:spPr>
      </p:pic>
    </p:spTree>
    <p:extLst>
      <p:ext uri="{BB962C8B-B14F-4D97-AF65-F5344CB8AC3E}">
        <p14:creationId xmlns:p14="http://schemas.microsoft.com/office/powerpoint/2010/main" val="1156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755648" y="3158797"/>
            <a:ext cx="7632702" cy="387798"/>
          </a:xfrm>
          <a:prstGeom prst="rect">
            <a:avLst/>
          </a:prstGeom>
        </p:spPr>
        <p:txBody>
          <a:bodyPr wrap="square" lIns="0" tIns="0" rIns="0" bIns="0" anchor="ctr" anchorCtr="1">
            <a:spAutoFit/>
          </a:bodyPr>
          <a:lstStyle>
            <a:lvl1pPr algn="l" defTabSz="914400" rtl="0" eaLnBrk="1" latinLnBrk="0" hangingPunct="1">
              <a:lnSpc>
                <a:spcPct val="90000"/>
              </a:lnSpc>
              <a:spcBef>
                <a:spcPct val="0"/>
              </a:spcBef>
              <a:buNone/>
              <a:defRPr sz="4000" b="1" kern="1200">
                <a:solidFill>
                  <a:schemeClr val="tx1"/>
                </a:solidFill>
                <a:latin typeface="Twinkl" panose="02000603050000020003" pitchFamily="50" charset="0"/>
                <a:ea typeface="+mj-ea"/>
                <a:cs typeface="+mj-cs"/>
              </a:defRPr>
            </a:lvl1pPr>
          </a:lstStyle>
          <a:p>
            <a:r>
              <a:rPr lang="en-US" sz="2800" dirty="0">
                <a:latin typeface="+mn-lt"/>
              </a:rPr>
              <a:t>Success Criteria</a:t>
            </a:r>
          </a:p>
        </p:txBody>
      </p:sp>
      <p:sp>
        <p:nvSpPr>
          <p:cNvPr id="10" name="Title 1"/>
          <p:cNvSpPr txBox="1">
            <a:spLocks/>
          </p:cNvSpPr>
          <p:nvPr/>
        </p:nvSpPr>
        <p:spPr>
          <a:xfrm>
            <a:off x="755648" y="674900"/>
            <a:ext cx="7632702" cy="387798"/>
          </a:xfrm>
          <a:prstGeom prst="rect">
            <a:avLst/>
          </a:prstGeom>
        </p:spPr>
        <p:txBody>
          <a:bodyPr wrap="square" lIns="0" tIns="0" rIns="0" bIns="0" anchor="ctr" anchorCtr="1">
            <a:spAutoFit/>
          </a:bodyPr>
          <a:lstStyle>
            <a:lvl1pPr algn="l" defTabSz="914400" rtl="0" eaLnBrk="1" latinLnBrk="0" hangingPunct="1">
              <a:lnSpc>
                <a:spcPct val="90000"/>
              </a:lnSpc>
              <a:spcBef>
                <a:spcPct val="0"/>
              </a:spcBef>
              <a:buNone/>
              <a:defRPr sz="4000" b="1" kern="1200">
                <a:solidFill>
                  <a:schemeClr val="tx1"/>
                </a:solidFill>
                <a:latin typeface="Twinkl" panose="02000603050000020003" pitchFamily="50" charset="0"/>
                <a:ea typeface="+mj-ea"/>
                <a:cs typeface="+mj-cs"/>
              </a:defRPr>
            </a:lvl1pPr>
          </a:lstStyle>
          <a:p>
            <a:r>
              <a:rPr lang="en-US" sz="2800" dirty="0">
                <a:latin typeface="+mn-lt"/>
              </a:rPr>
              <a:t>Aim</a:t>
            </a:r>
          </a:p>
        </p:txBody>
      </p:sp>
      <p:sp>
        <p:nvSpPr>
          <p:cNvPr id="13" name="Rectangle 12"/>
          <p:cNvSpPr/>
          <p:nvPr/>
        </p:nvSpPr>
        <p:spPr>
          <a:xfrm>
            <a:off x="755650" y="972725"/>
            <a:ext cx="7632700" cy="386054"/>
          </a:xfrm>
          <a:prstGeom prst="rect">
            <a:avLst/>
          </a:prstGeom>
        </p:spPr>
        <p:txBody>
          <a:bodyPr wrap="square" lIns="0" tIns="108000" rIns="0" bIns="0">
            <a:spAutoFit/>
          </a:bodyPr>
          <a:lstStyle/>
          <a:p>
            <a:pPr marL="285750" indent="-285750">
              <a:spcAft>
                <a:spcPts val="1000"/>
              </a:spcAft>
              <a:buFont typeface="Arial" panose="020B0604020202020204" pitchFamily="34" charset="0"/>
              <a:buChar char="•"/>
            </a:pPr>
            <a:r>
              <a:rPr lang="en-GB" dirty="0"/>
              <a:t>To explore the beliefs of the ancient Greeks.</a:t>
            </a:r>
          </a:p>
        </p:txBody>
      </p:sp>
      <p:sp>
        <p:nvSpPr>
          <p:cNvPr id="14" name="Rectangle 13"/>
          <p:cNvSpPr/>
          <p:nvPr/>
        </p:nvSpPr>
        <p:spPr>
          <a:xfrm>
            <a:off x="755648" y="3457575"/>
            <a:ext cx="7632702" cy="1750530"/>
          </a:xfrm>
          <a:prstGeom prst="rect">
            <a:avLst/>
          </a:prstGeom>
        </p:spPr>
        <p:txBody>
          <a:bodyPr wrap="square" lIns="0" tIns="108000" rIns="0" bIns="0">
            <a:spAutoFit/>
          </a:bodyPr>
          <a:lstStyle/>
          <a:p>
            <a:pPr marL="285750" indent="-285750">
              <a:spcAft>
                <a:spcPts val="1000"/>
              </a:spcAft>
              <a:buFont typeface="Arial" panose="020B0604020202020204" pitchFamily="34" charset="0"/>
              <a:buChar char="•"/>
            </a:pPr>
            <a:r>
              <a:rPr lang="en-GB" dirty="0"/>
              <a:t>I can name and describe some of the ancient Greek gods and goddesses.</a:t>
            </a:r>
          </a:p>
          <a:p>
            <a:pPr marL="285750" indent="-285750">
              <a:spcAft>
                <a:spcPts val="1000"/>
              </a:spcAft>
              <a:buFont typeface="Arial" panose="020B0604020202020204" pitchFamily="34" charset="0"/>
              <a:buChar char="•"/>
            </a:pPr>
            <a:r>
              <a:rPr lang="en-GB" dirty="0"/>
              <a:t>I can describe some of the key beliefs of ancient Greeks and discuss how they worshipped.</a:t>
            </a:r>
          </a:p>
          <a:p>
            <a:pPr marL="285750" indent="-285750">
              <a:spcAft>
                <a:spcPts val="1000"/>
              </a:spcAft>
              <a:buFont typeface="Arial" panose="020B0604020202020204" pitchFamily="34" charset="0"/>
              <a:buChar char="•"/>
            </a:pPr>
            <a:r>
              <a:rPr lang="en-GB" dirty="0"/>
              <a:t>I can explore messages that ancient Greeks might have taken from some Greek myths. </a:t>
            </a:r>
          </a:p>
        </p:txBody>
      </p:sp>
    </p:spTree>
    <p:extLst>
      <p:ext uri="{BB962C8B-B14F-4D97-AF65-F5344CB8AC3E}">
        <p14:creationId xmlns:p14="http://schemas.microsoft.com/office/powerpoint/2010/main" val="60342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755648" y="3158797"/>
            <a:ext cx="7632702" cy="387798"/>
          </a:xfrm>
          <a:prstGeom prst="rect">
            <a:avLst/>
          </a:prstGeom>
        </p:spPr>
        <p:txBody>
          <a:bodyPr wrap="square" lIns="0" tIns="0" rIns="0" bIns="0" anchor="ctr" anchorCtr="1">
            <a:spAutoFit/>
          </a:bodyPr>
          <a:lstStyle>
            <a:lvl1pPr algn="l" defTabSz="914400" rtl="0" eaLnBrk="1" latinLnBrk="0" hangingPunct="1">
              <a:lnSpc>
                <a:spcPct val="90000"/>
              </a:lnSpc>
              <a:spcBef>
                <a:spcPct val="0"/>
              </a:spcBef>
              <a:buNone/>
              <a:defRPr sz="4000" b="1" kern="1200">
                <a:solidFill>
                  <a:schemeClr val="tx1"/>
                </a:solidFill>
                <a:latin typeface="Twinkl" panose="02000603050000020003" pitchFamily="50" charset="0"/>
                <a:ea typeface="+mj-ea"/>
                <a:cs typeface="+mj-cs"/>
              </a:defRPr>
            </a:lvl1pPr>
          </a:lstStyle>
          <a:p>
            <a:r>
              <a:rPr lang="en-US" sz="2800" dirty="0">
                <a:latin typeface="+mn-lt"/>
              </a:rPr>
              <a:t>Success Criteria</a:t>
            </a:r>
          </a:p>
        </p:txBody>
      </p:sp>
      <p:sp>
        <p:nvSpPr>
          <p:cNvPr id="12" name="Title 1"/>
          <p:cNvSpPr txBox="1">
            <a:spLocks/>
          </p:cNvSpPr>
          <p:nvPr/>
        </p:nvSpPr>
        <p:spPr>
          <a:xfrm>
            <a:off x="755648" y="674900"/>
            <a:ext cx="7632702" cy="387798"/>
          </a:xfrm>
          <a:prstGeom prst="rect">
            <a:avLst/>
          </a:prstGeom>
        </p:spPr>
        <p:txBody>
          <a:bodyPr wrap="square" lIns="0" tIns="0" rIns="0" bIns="0" anchor="ctr" anchorCtr="1">
            <a:spAutoFit/>
          </a:bodyPr>
          <a:lstStyle>
            <a:lvl1pPr algn="l" defTabSz="914400" rtl="0" eaLnBrk="1" latinLnBrk="0" hangingPunct="1">
              <a:lnSpc>
                <a:spcPct val="90000"/>
              </a:lnSpc>
              <a:spcBef>
                <a:spcPct val="0"/>
              </a:spcBef>
              <a:buNone/>
              <a:defRPr sz="4000" b="1" kern="1200">
                <a:solidFill>
                  <a:schemeClr val="tx1"/>
                </a:solidFill>
                <a:latin typeface="Twinkl" panose="02000603050000020003" pitchFamily="50" charset="0"/>
                <a:ea typeface="+mj-ea"/>
                <a:cs typeface="+mj-cs"/>
              </a:defRPr>
            </a:lvl1pPr>
          </a:lstStyle>
          <a:p>
            <a:r>
              <a:rPr lang="en-US" sz="2800" dirty="0">
                <a:latin typeface="+mn-lt"/>
              </a:rPr>
              <a:t>Aim</a:t>
            </a:r>
          </a:p>
        </p:txBody>
      </p:sp>
      <p:sp>
        <p:nvSpPr>
          <p:cNvPr id="4" name="Rectangle 3"/>
          <p:cNvSpPr/>
          <p:nvPr/>
        </p:nvSpPr>
        <p:spPr>
          <a:xfrm>
            <a:off x="755650" y="972725"/>
            <a:ext cx="7632700" cy="386054"/>
          </a:xfrm>
          <a:prstGeom prst="rect">
            <a:avLst/>
          </a:prstGeom>
        </p:spPr>
        <p:txBody>
          <a:bodyPr wrap="square" lIns="0" tIns="108000" rIns="0" bIns="0">
            <a:spAutoFit/>
          </a:bodyPr>
          <a:lstStyle/>
          <a:p>
            <a:pPr marL="285750" indent="-285750">
              <a:spcAft>
                <a:spcPts val="1000"/>
              </a:spcAft>
              <a:buFont typeface="Arial" panose="020B0604020202020204" pitchFamily="34" charset="0"/>
              <a:buChar char="•"/>
            </a:pPr>
            <a:r>
              <a:rPr lang="en-GB" dirty="0"/>
              <a:t>To explore the beliefs of the ancient Greeks.</a:t>
            </a:r>
          </a:p>
        </p:txBody>
      </p:sp>
      <p:sp>
        <p:nvSpPr>
          <p:cNvPr id="13" name="Rectangle 12"/>
          <p:cNvSpPr/>
          <p:nvPr/>
        </p:nvSpPr>
        <p:spPr>
          <a:xfrm>
            <a:off x="755648" y="3457575"/>
            <a:ext cx="7632702" cy="1068292"/>
          </a:xfrm>
          <a:prstGeom prst="rect">
            <a:avLst/>
          </a:prstGeom>
        </p:spPr>
        <p:txBody>
          <a:bodyPr wrap="square" lIns="0" tIns="108000" rIns="0" bIns="0">
            <a:spAutoFit/>
          </a:bodyPr>
          <a:lstStyle/>
          <a:p>
            <a:pPr marL="285750" indent="-285750">
              <a:spcAft>
                <a:spcPts val="1000"/>
              </a:spcAft>
              <a:buFont typeface="Arial" panose="020B0604020202020204" pitchFamily="34" charset="0"/>
              <a:buChar char="•"/>
            </a:pPr>
            <a:r>
              <a:rPr lang="en-GB" dirty="0"/>
              <a:t>I can name and describe some of the ancient Greek gods and goddesses.</a:t>
            </a:r>
          </a:p>
          <a:p>
            <a:pPr marL="285750" indent="-285750">
              <a:spcAft>
                <a:spcPts val="1000"/>
              </a:spcAft>
              <a:buFont typeface="Arial" panose="020B0604020202020204" pitchFamily="34" charset="0"/>
              <a:buChar char="•"/>
            </a:pPr>
            <a:r>
              <a:rPr lang="en-GB" dirty="0"/>
              <a:t>I can describe some of the key beliefs of ancient Greeks and discuss how they worshipped.</a:t>
            </a:r>
          </a:p>
        </p:txBody>
      </p:sp>
    </p:spTree>
    <p:extLst>
      <p:ext uri="{BB962C8B-B14F-4D97-AF65-F5344CB8AC3E}">
        <p14:creationId xmlns:p14="http://schemas.microsoft.com/office/powerpoint/2010/main" val="4472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04EE81-29EC-4ABE-8631-73306DE57A7A}"/>
              </a:ext>
            </a:extLst>
          </p:cNvPr>
          <p:cNvSpPr txBox="1"/>
          <p:nvPr/>
        </p:nvSpPr>
        <p:spPr>
          <a:xfrm>
            <a:off x="1890944" y="1294413"/>
            <a:ext cx="5486400" cy="584775"/>
          </a:xfrm>
          <a:prstGeom prst="rect">
            <a:avLst/>
          </a:prstGeom>
          <a:noFill/>
        </p:spPr>
        <p:txBody>
          <a:bodyPr wrap="square" rtlCol="0">
            <a:spAutoFit/>
          </a:bodyPr>
          <a:lstStyle/>
          <a:p>
            <a:pPr algn="ctr"/>
            <a:r>
              <a:rPr lang="en-AU" sz="3200" dirty="0">
                <a:latin typeface="+mj-lt"/>
              </a:rPr>
              <a:t>Brainstorm</a:t>
            </a:r>
          </a:p>
        </p:txBody>
      </p:sp>
      <p:sp>
        <p:nvSpPr>
          <p:cNvPr id="3" name="TextBox 2">
            <a:extLst>
              <a:ext uri="{FF2B5EF4-FFF2-40B4-BE49-F238E27FC236}">
                <a16:creationId xmlns:a16="http://schemas.microsoft.com/office/drawing/2014/main" id="{F3E340E3-7C86-45BF-BDCE-65AFC11C3109}"/>
              </a:ext>
            </a:extLst>
          </p:cNvPr>
          <p:cNvSpPr txBox="1"/>
          <p:nvPr/>
        </p:nvSpPr>
        <p:spPr>
          <a:xfrm>
            <a:off x="1047565" y="3195961"/>
            <a:ext cx="7208668" cy="830997"/>
          </a:xfrm>
          <a:prstGeom prst="rect">
            <a:avLst/>
          </a:prstGeom>
          <a:noFill/>
        </p:spPr>
        <p:txBody>
          <a:bodyPr wrap="square" rtlCol="0">
            <a:spAutoFit/>
          </a:bodyPr>
          <a:lstStyle/>
          <a:p>
            <a:r>
              <a:rPr lang="en-AU" sz="2400" dirty="0"/>
              <a:t>What do you know about Greek Religion. </a:t>
            </a:r>
          </a:p>
          <a:p>
            <a:r>
              <a:rPr lang="en-AU" sz="2400" dirty="0"/>
              <a:t>Who did they worship?</a:t>
            </a:r>
          </a:p>
        </p:txBody>
      </p:sp>
    </p:spTree>
    <p:extLst>
      <p:ext uri="{BB962C8B-B14F-4D97-AF65-F5344CB8AC3E}">
        <p14:creationId xmlns:p14="http://schemas.microsoft.com/office/powerpoint/2010/main" val="240660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E80C3-545A-4B71-A7F9-90C2C0BA5C81}"/>
              </a:ext>
            </a:extLst>
          </p:cNvPr>
          <p:cNvSpPr txBox="1"/>
          <p:nvPr/>
        </p:nvSpPr>
        <p:spPr>
          <a:xfrm>
            <a:off x="1518081" y="719090"/>
            <a:ext cx="6995603" cy="1477328"/>
          </a:xfrm>
          <a:prstGeom prst="rect">
            <a:avLst/>
          </a:prstGeom>
          <a:noFill/>
        </p:spPr>
        <p:txBody>
          <a:bodyPr wrap="square" rtlCol="0">
            <a:spAutoFit/>
          </a:bodyPr>
          <a:lstStyle/>
          <a:p>
            <a:r>
              <a:rPr lang="en-AU" sz="3200" b="1" dirty="0"/>
              <a:t>Video</a:t>
            </a:r>
          </a:p>
          <a:p>
            <a:endParaRPr lang="en-AU" dirty="0"/>
          </a:p>
          <a:p>
            <a:r>
              <a:rPr lang="en-AU" sz="2000" dirty="0"/>
              <a:t>Whilst watching the video think about what it a similar characteristic is between all the Gods and </a:t>
            </a:r>
            <a:r>
              <a:rPr lang="en-AU" sz="2000" dirty="0" err="1"/>
              <a:t>Godesses</a:t>
            </a:r>
            <a:endParaRPr lang="en-AU" sz="2000" dirty="0"/>
          </a:p>
        </p:txBody>
      </p:sp>
      <p:sp>
        <p:nvSpPr>
          <p:cNvPr id="3" name="TextBox 2">
            <a:extLst>
              <a:ext uri="{FF2B5EF4-FFF2-40B4-BE49-F238E27FC236}">
                <a16:creationId xmlns:a16="http://schemas.microsoft.com/office/drawing/2014/main" id="{00EBE43F-E7E7-42ED-9333-FB00C6A73AEF}"/>
              </a:ext>
            </a:extLst>
          </p:cNvPr>
          <p:cNvSpPr txBox="1"/>
          <p:nvPr/>
        </p:nvSpPr>
        <p:spPr>
          <a:xfrm>
            <a:off x="1948648" y="3244334"/>
            <a:ext cx="5246703" cy="923330"/>
          </a:xfrm>
          <a:prstGeom prst="rect">
            <a:avLst/>
          </a:prstGeom>
          <a:noFill/>
        </p:spPr>
        <p:txBody>
          <a:bodyPr wrap="square" rtlCol="0">
            <a:spAutoFit/>
          </a:bodyPr>
          <a:lstStyle/>
          <a:p>
            <a:r>
              <a:rPr lang="pl-PL" dirty="0"/>
              <a:t>youtube.com/watch?v=eJCm8W5RZes&amp;t=2s</a:t>
            </a:r>
            <a:endParaRPr lang="en-AU" dirty="0"/>
          </a:p>
          <a:p>
            <a:endParaRPr lang="en-AU" dirty="0"/>
          </a:p>
          <a:p>
            <a:r>
              <a:rPr lang="en-AU" dirty="0"/>
              <a:t>“The Greek Gods”</a:t>
            </a:r>
          </a:p>
        </p:txBody>
      </p:sp>
    </p:spTree>
    <p:extLst>
      <p:ext uri="{BB962C8B-B14F-4D97-AF65-F5344CB8AC3E}">
        <p14:creationId xmlns:p14="http://schemas.microsoft.com/office/powerpoint/2010/main" val="164932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33115"/>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Ancient Greek Religion</a:t>
            </a:r>
          </a:p>
        </p:txBody>
      </p:sp>
      <p:grpSp>
        <p:nvGrpSpPr>
          <p:cNvPr id="45" name="Group 44">
            <a:extLst>
              <a:ext uri="{FF2B5EF4-FFF2-40B4-BE49-F238E27FC236}">
                <a16:creationId xmlns:a16="http://schemas.microsoft.com/office/drawing/2014/main" id="{388A4E1C-0602-48CC-8705-849C207094E8}"/>
              </a:ext>
            </a:extLst>
          </p:cNvPr>
          <p:cNvGrpSpPr/>
          <p:nvPr/>
        </p:nvGrpSpPr>
        <p:grpSpPr>
          <a:xfrm>
            <a:off x="582812" y="3673586"/>
            <a:ext cx="7904824" cy="1975521"/>
            <a:chOff x="539750" y="1353786"/>
            <a:chExt cx="6086838" cy="4118557"/>
          </a:xfrm>
        </p:grpSpPr>
        <p:sp>
          <p:nvSpPr>
            <p:cNvPr id="46" name="Rectangle 45">
              <a:extLst>
                <a:ext uri="{FF2B5EF4-FFF2-40B4-BE49-F238E27FC236}">
                  <a16:creationId xmlns:a16="http://schemas.microsoft.com/office/drawing/2014/main" id="{C22328C0-EE2B-407E-8871-8278DEC74C88}"/>
                </a:ext>
              </a:extLst>
            </p:cNvPr>
            <p:cNvSpPr/>
            <p:nvPr/>
          </p:nvSpPr>
          <p:spPr>
            <a:xfrm>
              <a:off x="539750" y="1353786"/>
              <a:ext cx="6086838" cy="4118557"/>
            </a:xfrm>
            <a:prstGeom prst="rect">
              <a:avLst/>
            </a:prstGeom>
            <a:solidFill>
              <a:srgbClr val="FDCF82">
                <a:alpha val="96000"/>
              </a:srgbClr>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5C6432A8-F5CB-47A5-9A71-0A3A7FE0BB84}"/>
                </a:ext>
              </a:extLst>
            </p:cNvPr>
            <p:cNvSpPr txBox="1"/>
            <p:nvPr/>
          </p:nvSpPr>
          <p:spPr>
            <a:xfrm>
              <a:off x="606472" y="1494105"/>
              <a:ext cx="5948707" cy="3978238"/>
            </a:xfrm>
            <a:prstGeom prst="rect">
              <a:avLst/>
            </a:prstGeom>
            <a:solidFill>
              <a:srgbClr val="FDCF82"/>
            </a:solidFill>
          </p:spPr>
          <p:txBody>
            <a:bodyPr wrap="square" rtlCol="0">
              <a:spAutoFit/>
            </a:bodyPr>
            <a:lstStyle/>
            <a:p>
              <a:pPr algn="just">
                <a:spcAft>
                  <a:spcPts val="1200"/>
                </a:spcAft>
              </a:pPr>
              <a:r>
                <a:rPr lang="en-GB" dirty="0"/>
                <a:t>Some gods/goddesses were patrons of cities. For example, Athena was believed to watch over the city of Athens. There was a gigantic statue of Athena in the Parthenon, the famous temple in Athens.</a:t>
              </a:r>
            </a:p>
            <a:p>
              <a:pPr algn="just">
                <a:spcAft>
                  <a:spcPts val="1200"/>
                </a:spcAft>
              </a:pPr>
              <a:r>
                <a:rPr lang="en-GB" dirty="0"/>
                <a:t>The ancient Greeks believed that some gods/goddesses were responsible for certain parts of life too. For example, Ares was the god of war and Hera was the goddess of family and marriage.</a:t>
              </a:r>
            </a:p>
          </p:txBody>
        </p:sp>
      </p:grpSp>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grpSp>
        <p:nvGrpSpPr>
          <p:cNvPr id="18" name="Group 17">
            <a:extLst>
              <a:ext uri="{FF2B5EF4-FFF2-40B4-BE49-F238E27FC236}">
                <a16:creationId xmlns:a16="http://schemas.microsoft.com/office/drawing/2014/main" id="{6A116AEB-B7BE-493D-9918-29D877EBA903}"/>
              </a:ext>
            </a:extLst>
          </p:cNvPr>
          <p:cNvGrpSpPr/>
          <p:nvPr/>
        </p:nvGrpSpPr>
        <p:grpSpPr>
          <a:xfrm>
            <a:off x="585856" y="1579101"/>
            <a:ext cx="7904824" cy="1208760"/>
            <a:chOff x="539750" y="1353787"/>
            <a:chExt cx="6086838" cy="1289416"/>
          </a:xfrm>
        </p:grpSpPr>
        <p:sp>
          <p:nvSpPr>
            <p:cNvPr id="19" name="Rectangle 18">
              <a:extLst>
                <a:ext uri="{FF2B5EF4-FFF2-40B4-BE49-F238E27FC236}">
                  <a16:creationId xmlns:a16="http://schemas.microsoft.com/office/drawing/2014/main" id="{37E07926-B74C-4428-B946-B8908A0F1BC9}"/>
                </a:ext>
              </a:extLst>
            </p:cNvPr>
            <p:cNvSpPr/>
            <p:nvPr/>
          </p:nvSpPr>
          <p:spPr>
            <a:xfrm>
              <a:off x="539750" y="1353787"/>
              <a:ext cx="6086838" cy="1289416"/>
            </a:xfrm>
            <a:prstGeom prst="rect">
              <a:avLst/>
            </a:prstGeom>
            <a:solidFill>
              <a:srgbClr val="FDCF82">
                <a:alpha val="96000"/>
              </a:srgbClr>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5C83A96D-7140-468E-A1D6-F7978E3AC322}"/>
                </a:ext>
              </a:extLst>
            </p:cNvPr>
            <p:cNvSpPr txBox="1"/>
            <p:nvPr/>
          </p:nvSpPr>
          <p:spPr>
            <a:xfrm>
              <a:off x="606472" y="1494105"/>
              <a:ext cx="5948707" cy="1149097"/>
            </a:xfrm>
            <a:prstGeom prst="rect">
              <a:avLst/>
            </a:prstGeom>
            <a:solidFill>
              <a:srgbClr val="FDCF82"/>
            </a:solidFill>
          </p:spPr>
          <p:txBody>
            <a:bodyPr wrap="square" rtlCol="0">
              <a:spAutoFit/>
            </a:bodyPr>
            <a:lstStyle/>
            <a:p>
              <a:pPr algn="just">
                <a:spcAft>
                  <a:spcPts val="1200"/>
                </a:spcAft>
              </a:pPr>
              <a:r>
                <a:rPr lang="en-GB" dirty="0"/>
                <a:t>Religion was very important to everyone living in ancient Greek times.</a:t>
              </a:r>
            </a:p>
            <a:p>
              <a:pPr algn="just">
                <a:spcAft>
                  <a:spcPts val="1200"/>
                </a:spcAft>
              </a:pPr>
              <a:r>
                <a:rPr lang="en-GB" dirty="0"/>
                <a:t>The ancient Greeks believed in many different gods and goddesses. Each god/goddess represented a certain aspect of humanity. </a:t>
              </a:r>
            </a:p>
          </p:txBody>
        </p:sp>
      </p:grpSp>
      <p:grpSp>
        <p:nvGrpSpPr>
          <p:cNvPr id="32" name="Group 31">
            <a:extLst>
              <a:ext uri="{FF2B5EF4-FFF2-40B4-BE49-F238E27FC236}">
                <a16:creationId xmlns:a16="http://schemas.microsoft.com/office/drawing/2014/main" id="{388E041E-C112-4AFC-B439-220B64B3E47F}"/>
              </a:ext>
            </a:extLst>
          </p:cNvPr>
          <p:cNvGrpSpPr/>
          <p:nvPr/>
        </p:nvGrpSpPr>
        <p:grpSpPr>
          <a:xfrm>
            <a:off x="576262" y="1588061"/>
            <a:ext cx="7904824" cy="1975521"/>
            <a:chOff x="539750" y="1353786"/>
            <a:chExt cx="6086838" cy="4118557"/>
          </a:xfrm>
        </p:grpSpPr>
        <p:sp>
          <p:nvSpPr>
            <p:cNvPr id="33" name="Rectangle 32">
              <a:extLst>
                <a:ext uri="{FF2B5EF4-FFF2-40B4-BE49-F238E27FC236}">
                  <a16:creationId xmlns:a16="http://schemas.microsoft.com/office/drawing/2014/main" id="{86A355BD-1C4B-49BB-B176-2A74E5D6B8C1}"/>
                </a:ext>
              </a:extLst>
            </p:cNvPr>
            <p:cNvSpPr/>
            <p:nvPr/>
          </p:nvSpPr>
          <p:spPr>
            <a:xfrm>
              <a:off x="539750" y="1353786"/>
              <a:ext cx="6086838" cy="4118557"/>
            </a:xfrm>
            <a:prstGeom prst="rect">
              <a:avLst/>
            </a:prstGeom>
            <a:solidFill>
              <a:srgbClr val="FDCF82">
                <a:alpha val="96000"/>
              </a:srgbClr>
            </a:solidFill>
            <a:ln>
              <a:solidFill>
                <a:srgbClr val="F9B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8EB99BF9-E52C-48F2-9551-66E473206D44}"/>
                </a:ext>
              </a:extLst>
            </p:cNvPr>
            <p:cNvSpPr txBox="1"/>
            <p:nvPr/>
          </p:nvSpPr>
          <p:spPr>
            <a:xfrm>
              <a:off x="606472" y="1494105"/>
              <a:ext cx="5948707" cy="3978238"/>
            </a:xfrm>
            <a:prstGeom prst="rect">
              <a:avLst/>
            </a:prstGeom>
            <a:solidFill>
              <a:srgbClr val="FDCF82"/>
            </a:solidFill>
          </p:spPr>
          <p:txBody>
            <a:bodyPr wrap="square" rtlCol="0">
              <a:spAutoFit/>
            </a:bodyPr>
            <a:lstStyle/>
            <a:p>
              <a:pPr algn="just">
                <a:spcAft>
                  <a:spcPts val="1200"/>
                </a:spcAft>
              </a:pPr>
              <a:r>
                <a:rPr lang="en-GB" dirty="0"/>
                <a:t>Temples were built in honour of particular gods/goddesses. The ancient Greeks believed that the god/goddess, who the temple had been built for, would live in the temple or at least visit there when rituals were </a:t>
              </a:r>
              <a:br>
                <a:rPr lang="en-GB" dirty="0"/>
              </a:br>
              <a:r>
                <a:rPr lang="en-GB" dirty="0"/>
                <a:t>taking place.</a:t>
              </a:r>
            </a:p>
            <a:p>
              <a:pPr algn="just">
                <a:spcAft>
                  <a:spcPts val="1200"/>
                </a:spcAft>
              </a:pPr>
              <a:r>
                <a:rPr lang="en-GB" dirty="0"/>
                <a:t>Many ceremonies did not take place inside temples though. There was usually an altar outside the temple where rituals were carried out. </a:t>
              </a:r>
            </a:p>
          </p:txBody>
        </p:sp>
      </p:gr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a:off x="1357314" y="571693"/>
            <a:ext cx="482798" cy="2026712"/>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pic>
        <p:nvPicPr>
          <p:cNvPr id="35" name="Picture 34" descr="A picture containing text, plant, flower, yellow&#10;&#10;Description automatically generated">
            <a:extLst>
              <a:ext uri="{FF2B5EF4-FFF2-40B4-BE49-F238E27FC236}">
                <a16:creationId xmlns:a16="http://schemas.microsoft.com/office/drawing/2014/main" id="{A10B1E30-3965-401F-9E76-DBE64354E20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12421" y="5672380"/>
            <a:ext cx="557497" cy="1780130"/>
          </a:xfrm>
          <a:prstGeom prst="rect">
            <a:avLst/>
          </a:prstGeom>
        </p:spPr>
      </p:pic>
      <p:pic>
        <p:nvPicPr>
          <p:cNvPr id="36" name="Picture 35" descr="A picture containing plant, flower, sunflower, Arnica montana&#10;&#10;Description automatically generated">
            <a:extLst>
              <a:ext uri="{FF2B5EF4-FFF2-40B4-BE49-F238E27FC236}">
                <a16:creationId xmlns:a16="http://schemas.microsoft.com/office/drawing/2014/main" id="{898E8AFA-EAD5-4F5E-9623-B6C166D2B41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507039">
            <a:off x="4246876" y="5745694"/>
            <a:ext cx="1452908" cy="1449138"/>
          </a:xfrm>
          <a:prstGeom prst="rect">
            <a:avLst/>
          </a:prstGeom>
        </p:spPr>
      </p:pic>
      <p:pic>
        <p:nvPicPr>
          <p:cNvPr id="37" name="Picture 36" descr="A picture containing flower, plant, goldenrod&#10;&#10;Description automatically generated">
            <a:extLst>
              <a:ext uri="{FF2B5EF4-FFF2-40B4-BE49-F238E27FC236}">
                <a16:creationId xmlns:a16="http://schemas.microsoft.com/office/drawing/2014/main" id="{975778AE-F1E5-4857-9444-7C69103CD83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21277018">
            <a:off x="6886379" y="5595071"/>
            <a:ext cx="538446" cy="1734471"/>
          </a:xfrm>
          <a:prstGeom prst="rect">
            <a:avLst/>
          </a:prstGeom>
        </p:spPr>
      </p:pic>
      <p:pic>
        <p:nvPicPr>
          <p:cNvPr id="38" name="Picture 37" descr="A picture containing plant&#10;&#10;Description automatically generated">
            <a:extLst>
              <a:ext uri="{FF2B5EF4-FFF2-40B4-BE49-F238E27FC236}">
                <a16:creationId xmlns:a16="http://schemas.microsoft.com/office/drawing/2014/main" id="{830EB7D4-7B8F-4E20-B381-244D0E168B3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13475" y="5879333"/>
            <a:ext cx="618199" cy="1471642"/>
          </a:xfrm>
          <a:prstGeom prst="rect">
            <a:avLst/>
          </a:prstGeom>
        </p:spPr>
      </p:pic>
      <p:pic>
        <p:nvPicPr>
          <p:cNvPr id="39" name="Picture 38" descr="A picture containing plant, grass&#10;&#10;Description automatically generated">
            <a:extLst>
              <a:ext uri="{FF2B5EF4-FFF2-40B4-BE49-F238E27FC236}">
                <a16:creationId xmlns:a16="http://schemas.microsoft.com/office/drawing/2014/main" id="{E157762B-9194-4653-A436-5549434B9CA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82901" y="5715574"/>
            <a:ext cx="1646448" cy="2413184"/>
          </a:xfrm>
          <a:prstGeom prst="rect">
            <a:avLst/>
          </a:prstGeom>
        </p:spPr>
      </p:pic>
    </p:spTree>
    <p:extLst>
      <p:ext uri="{BB962C8B-B14F-4D97-AF65-F5344CB8AC3E}">
        <p14:creationId xmlns:p14="http://schemas.microsoft.com/office/powerpoint/2010/main" val="85813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Ancient Greek Religion</a:t>
            </a:r>
          </a:p>
        </p:txBody>
      </p:sp>
      <p:sp>
        <p:nvSpPr>
          <p:cNvPr id="46" name="Rectangle 45">
            <a:extLst>
              <a:ext uri="{FF2B5EF4-FFF2-40B4-BE49-F238E27FC236}">
                <a16:creationId xmlns:a16="http://schemas.microsoft.com/office/drawing/2014/main" id="{C22328C0-EE2B-407E-8871-8278DEC74C88}"/>
              </a:ext>
            </a:extLst>
          </p:cNvPr>
          <p:cNvSpPr/>
          <p:nvPr/>
        </p:nvSpPr>
        <p:spPr>
          <a:xfrm>
            <a:off x="582812" y="1681787"/>
            <a:ext cx="6395037" cy="2779889"/>
          </a:xfrm>
          <a:prstGeom prst="rect">
            <a:avLst/>
          </a:prstGeom>
          <a:solidFill>
            <a:srgbClr val="AFDEF8"/>
          </a:solidFill>
          <a:ln>
            <a:solidFill>
              <a:srgbClr val="0075AF"/>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spcAft>
                <a:spcPts val="1200"/>
              </a:spcAft>
            </a:pPr>
            <a:r>
              <a:rPr lang="en-GB" dirty="0">
                <a:solidFill>
                  <a:schemeClr val="tx1"/>
                </a:solidFill>
              </a:rPr>
              <a:t>Prayers would be said and drinks would be poured for the gods/goddesses. </a:t>
            </a:r>
          </a:p>
          <a:p>
            <a:pPr>
              <a:spcAft>
                <a:spcPts val="1200"/>
              </a:spcAft>
            </a:pPr>
            <a:r>
              <a:rPr lang="en-GB" dirty="0">
                <a:solidFill>
                  <a:schemeClr val="tx1"/>
                </a:solidFill>
              </a:rPr>
              <a:t>In ancient Greek times, women had fewer freedoms </a:t>
            </a:r>
            <a:br>
              <a:rPr lang="en-GB" dirty="0">
                <a:solidFill>
                  <a:schemeClr val="tx1"/>
                </a:solidFill>
              </a:rPr>
            </a:br>
            <a:r>
              <a:rPr lang="en-GB" dirty="0">
                <a:solidFill>
                  <a:schemeClr val="tx1"/>
                </a:solidFill>
              </a:rPr>
              <a:t>than men. Being a priest was one of the few roles </a:t>
            </a:r>
            <a:br>
              <a:rPr lang="en-GB" dirty="0">
                <a:solidFill>
                  <a:schemeClr val="tx1"/>
                </a:solidFill>
              </a:rPr>
            </a:br>
            <a:r>
              <a:rPr lang="en-GB" dirty="0">
                <a:solidFill>
                  <a:schemeClr val="tx1"/>
                </a:solidFill>
              </a:rPr>
              <a:t>which allowed women to hold a position of </a:t>
            </a:r>
            <a:br>
              <a:rPr lang="en-GB" dirty="0">
                <a:solidFill>
                  <a:schemeClr val="tx1"/>
                </a:solidFill>
              </a:rPr>
            </a:br>
            <a:r>
              <a:rPr lang="en-GB" dirty="0">
                <a:solidFill>
                  <a:schemeClr val="tx1"/>
                </a:solidFill>
              </a:rPr>
              <a:t>responsibility in society. Usually, the priest at a temple would be the same sex as the god/goddess that the </a:t>
            </a:r>
            <a:br>
              <a:rPr lang="en-GB" dirty="0">
                <a:solidFill>
                  <a:schemeClr val="tx1"/>
                </a:solidFill>
              </a:rPr>
            </a:br>
            <a:r>
              <a:rPr lang="en-GB" dirty="0">
                <a:solidFill>
                  <a:schemeClr val="tx1"/>
                </a:solidFill>
              </a:rPr>
              <a:t>temple was devoted to. Priests carried out ceremonies </a:t>
            </a:r>
            <a:br>
              <a:rPr lang="en-GB" dirty="0">
                <a:solidFill>
                  <a:schemeClr val="tx1"/>
                </a:solidFill>
              </a:rPr>
            </a:br>
            <a:r>
              <a:rPr lang="en-GB" dirty="0">
                <a:solidFill>
                  <a:schemeClr val="tx1"/>
                </a:solidFill>
              </a:rPr>
              <a:t>and led rituals.</a:t>
            </a:r>
          </a:p>
        </p:txBody>
      </p:sp>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sp>
        <p:nvSpPr>
          <p:cNvPr id="19" name="Rectangle 18">
            <a:extLst>
              <a:ext uri="{FF2B5EF4-FFF2-40B4-BE49-F238E27FC236}">
                <a16:creationId xmlns:a16="http://schemas.microsoft.com/office/drawing/2014/main" id="{37E07926-B74C-4428-B946-B8908A0F1BC9}"/>
              </a:ext>
            </a:extLst>
          </p:cNvPr>
          <p:cNvSpPr/>
          <p:nvPr/>
        </p:nvSpPr>
        <p:spPr>
          <a:xfrm>
            <a:off x="595448" y="1685039"/>
            <a:ext cx="6302502" cy="3066419"/>
          </a:xfrm>
          <a:prstGeom prst="rect">
            <a:avLst/>
          </a:prstGeom>
          <a:solidFill>
            <a:srgbClr val="AFDEF8"/>
          </a:solidFill>
          <a:ln>
            <a:solidFill>
              <a:srgbClr val="0075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r>
              <a:rPr lang="en-GB" dirty="0">
                <a:solidFill>
                  <a:schemeClr val="tx1"/>
                </a:solidFill>
              </a:rPr>
              <a:t>Historians have limited information about exactly what </a:t>
            </a:r>
            <a:br>
              <a:rPr lang="en-GB" dirty="0">
                <a:solidFill>
                  <a:schemeClr val="tx1"/>
                </a:solidFill>
              </a:rPr>
            </a:br>
            <a:r>
              <a:rPr lang="en-GB" dirty="0">
                <a:solidFill>
                  <a:schemeClr val="tx1"/>
                </a:solidFill>
              </a:rPr>
              <a:t>happened during rituals and ceremonies but it is </a:t>
            </a:r>
            <a:br>
              <a:rPr lang="en-GB" dirty="0">
                <a:solidFill>
                  <a:schemeClr val="tx1"/>
                </a:solidFill>
              </a:rPr>
            </a:br>
            <a:r>
              <a:rPr lang="en-GB" dirty="0">
                <a:solidFill>
                  <a:schemeClr val="tx1"/>
                </a:solidFill>
              </a:rPr>
              <a:t>understood that animal sacrifice was an important </a:t>
            </a:r>
            <a:br>
              <a:rPr lang="en-GB" dirty="0">
                <a:solidFill>
                  <a:schemeClr val="tx1"/>
                </a:solidFill>
              </a:rPr>
            </a:br>
            <a:r>
              <a:rPr lang="en-GB" dirty="0">
                <a:solidFill>
                  <a:schemeClr val="tx1"/>
                </a:solidFill>
              </a:rPr>
              <a:t>part of ancient Greek worship.</a:t>
            </a:r>
          </a:p>
          <a:p>
            <a:pPr>
              <a:spcAft>
                <a:spcPts val="1200"/>
              </a:spcAft>
            </a:pPr>
            <a:r>
              <a:rPr lang="en-GB" dirty="0">
                <a:solidFill>
                  <a:schemeClr val="tx1"/>
                </a:solidFill>
              </a:rPr>
              <a:t>It was usually pigs, sheep, goats and cows that would </a:t>
            </a:r>
            <a:br>
              <a:rPr lang="en-GB" dirty="0">
                <a:solidFill>
                  <a:schemeClr val="tx1"/>
                </a:solidFill>
              </a:rPr>
            </a:br>
            <a:r>
              <a:rPr lang="en-GB" dirty="0">
                <a:solidFill>
                  <a:schemeClr val="tx1"/>
                </a:solidFill>
              </a:rPr>
              <a:t>be sacrificed to show the gods/goddesses how much </a:t>
            </a:r>
            <a:br>
              <a:rPr lang="en-GB" dirty="0">
                <a:solidFill>
                  <a:schemeClr val="tx1"/>
                </a:solidFill>
              </a:rPr>
            </a:br>
            <a:r>
              <a:rPr lang="en-GB" dirty="0">
                <a:solidFill>
                  <a:schemeClr val="tx1"/>
                </a:solidFill>
              </a:rPr>
              <a:t>they were respected. Usually, if the ancient Greeks were </a:t>
            </a:r>
            <a:br>
              <a:rPr lang="en-GB" dirty="0">
                <a:solidFill>
                  <a:schemeClr val="tx1"/>
                </a:solidFill>
              </a:rPr>
            </a:br>
            <a:r>
              <a:rPr lang="en-GB" dirty="0">
                <a:solidFill>
                  <a:schemeClr val="tx1"/>
                </a:solidFill>
              </a:rPr>
              <a:t>sacrificing an animal to a female goddess, they would </a:t>
            </a:r>
            <a:br>
              <a:rPr lang="en-GB" dirty="0">
                <a:solidFill>
                  <a:schemeClr val="tx1"/>
                </a:solidFill>
              </a:rPr>
            </a:br>
            <a:r>
              <a:rPr lang="en-GB" dirty="0">
                <a:solidFill>
                  <a:schemeClr val="tx1"/>
                </a:solidFill>
              </a:rPr>
              <a:t>sacrifice a female animal and male animals would be </a:t>
            </a:r>
            <a:br>
              <a:rPr lang="en-GB" dirty="0">
                <a:solidFill>
                  <a:schemeClr val="tx1"/>
                </a:solidFill>
              </a:rPr>
            </a:br>
            <a:r>
              <a:rPr lang="en-GB" dirty="0">
                <a:solidFill>
                  <a:schemeClr val="tx1"/>
                </a:solidFill>
              </a:rPr>
              <a:t>sacrificed for male gods.</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a:off x="1095017" y="966948"/>
            <a:ext cx="340962" cy="1431306"/>
          </a:xfrm>
          <a:prstGeom prst="rect">
            <a:avLst/>
          </a:prstGeom>
        </p:spPr>
      </p:pic>
      <p:pic>
        <p:nvPicPr>
          <p:cNvPr id="6" name="Picture 5" descr="A drawing of a person&#10;&#10;Description automatically generated with low confidence">
            <a:extLst>
              <a:ext uri="{FF2B5EF4-FFF2-40B4-BE49-F238E27FC236}">
                <a16:creationId xmlns:a16="http://schemas.microsoft.com/office/drawing/2014/main" id="{BB545D77-7D1A-4EFA-BAB3-2EE8A72B31B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flipH="1">
            <a:off x="5326602" y="1525028"/>
            <a:ext cx="3240419" cy="4600750"/>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spTree>
    <p:extLst>
      <p:ext uri="{BB962C8B-B14F-4D97-AF65-F5344CB8AC3E}">
        <p14:creationId xmlns:p14="http://schemas.microsoft.com/office/powerpoint/2010/main" val="2664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Ancient Greek Religion</a:t>
            </a:r>
          </a:p>
        </p:txBody>
      </p:sp>
      <p:pic>
        <p:nvPicPr>
          <p:cNvPr id="27" name="Picture 26" descr="A picture containing text&#10;&#10;Description automatically generated">
            <a:extLst>
              <a:ext uri="{FF2B5EF4-FFF2-40B4-BE49-F238E27FC236}">
                <a16:creationId xmlns:a16="http://schemas.microsoft.com/office/drawing/2014/main" id="{0B7F2A3A-3774-4BCF-8696-DC84F72D4F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72668" flipH="1">
            <a:off x="955361" y="5672799"/>
            <a:ext cx="482536" cy="2624926"/>
          </a:xfrm>
          <a:prstGeom prst="rect">
            <a:avLst/>
          </a:prstGeom>
        </p:spPr>
      </p:pic>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sp>
        <p:nvSpPr>
          <p:cNvPr id="19" name="Rectangle 18">
            <a:extLst>
              <a:ext uri="{FF2B5EF4-FFF2-40B4-BE49-F238E27FC236}">
                <a16:creationId xmlns:a16="http://schemas.microsoft.com/office/drawing/2014/main" id="{37E07926-B74C-4428-B946-B8908A0F1BC9}"/>
              </a:ext>
            </a:extLst>
          </p:cNvPr>
          <p:cNvSpPr/>
          <p:nvPr/>
        </p:nvSpPr>
        <p:spPr>
          <a:xfrm>
            <a:off x="576263" y="1878662"/>
            <a:ext cx="7302355" cy="3542737"/>
          </a:xfrm>
          <a:prstGeom prst="rect">
            <a:avLst/>
          </a:prstGeom>
          <a:solidFill>
            <a:srgbClr val="CDB5D8"/>
          </a:solidFill>
          <a:ln>
            <a:solidFill>
              <a:srgbClr val="65196A"/>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spcAft>
                <a:spcPts val="1200"/>
              </a:spcAft>
            </a:pPr>
            <a:r>
              <a:rPr lang="en-GB" dirty="0">
                <a:solidFill>
                  <a:schemeClr val="tx1"/>
                </a:solidFill>
              </a:rPr>
              <a:t>When good things happened, the ancient Greeks believed </a:t>
            </a:r>
            <a:br>
              <a:rPr lang="en-GB" dirty="0">
                <a:solidFill>
                  <a:schemeClr val="tx1"/>
                </a:solidFill>
              </a:rPr>
            </a:br>
            <a:r>
              <a:rPr lang="en-GB" dirty="0">
                <a:solidFill>
                  <a:schemeClr val="tx1"/>
                </a:solidFill>
              </a:rPr>
              <a:t>that this was because the gods/goddesses were happy with </a:t>
            </a:r>
            <a:br>
              <a:rPr lang="en-GB" dirty="0">
                <a:solidFill>
                  <a:schemeClr val="tx1"/>
                </a:solidFill>
              </a:rPr>
            </a:br>
            <a:r>
              <a:rPr lang="en-GB" dirty="0">
                <a:solidFill>
                  <a:schemeClr val="tx1"/>
                </a:solidFill>
              </a:rPr>
              <a:t>the way that humans on Earth had respected them </a:t>
            </a:r>
            <a:br>
              <a:rPr lang="en-GB" dirty="0">
                <a:solidFill>
                  <a:schemeClr val="tx1"/>
                </a:solidFill>
              </a:rPr>
            </a:br>
            <a:r>
              <a:rPr lang="en-GB" dirty="0">
                <a:solidFill>
                  <a:schemeClr val="tx1"/>
                </a:solidFill>
              </a:rPr>
              <a:t>and had given them gifts. </a:t>
            </a:r>
          </a:p>
          <a:p>
            <a:pPr>
              <a:spcAft>
                <a:spcPts val="1200"/>
              </a:spcAft>
            </a:pPr>
            <a:r>
              <a:rPr lang="en-GB" dirty="0">
                <a:solidFill>
                  <a:schemeClr val="tx1"/>
                </a:solidFill>
              </a:rPr>
              <a:t>When there were disasters, the ancient Greeks </a:t>
            </a:r>
            <a:br>
              <a:rPr lang="en-GB" dirty="0">
                <a:solidFill>
                  <a:schemeClr val="tx1"/>
                </a:solidFill>
              </a:rPr>
            </a:br>
            <a:r>
              <a:rPr lang="en-GB" dirty="0">
                <a:solidFill>
                  <a:schemeClr val="tx1"/>
                </a:solidFill>
              </a:rPr>
              <a:t>believed they had made mistakes causing the </a:t>
            </a:r>
            <a:br>
              <a:rPr lang="en-GB" dirty="0">
                <a:solidFill>
                  <a:schemeClr val="tx1"/>
                </a:solidFill>
              </a:rPr>
            </a:br>
            <a:r>
              <a:rPr lang="en-GB" dirty="0">
                <a:solidFill>
                  <a:schemeClr val="tx1"/>
                </a:solidFill>
              </a:rPr>
              <a:t>gods/goddesses to be angry.</a:t>
            </a:r>
          </a:p>
          <a:p>
            <a:pPr>
              <a:spcAft>
                <a:spcPts val="1200"/>
              </a:spcAft>
            </a:pPr>
            <a:endParaRPr lang="en-GB" dirty="0">
              <a:solidFill>
                <a:schemeClr val="tx1"/>
              </a:solidFill>
            </a:endParaRPr>
          </a:p>
          <a:p>
            <a:pPr>
              <a:spcAft>
                <a:spcPts val="1200"/>
              </a:spcAft>
            </a:pPr>
            <a:endParaRPr lang="en-GB" dirty="0">
              <a:solidFill>
                <a:schemeClr val="tx1"/>
              </a:solidFill>
            </a:endParaRPr>
          </a:p>
          <a:p>
            <a:pPr>
              <a:spcAft>
                <a:spcPts val="1200"/>
              </a:spcAft>
            </a:pPr>
            <a:endParaRPr lang="en-GB" dirty="0">
              <a:solidFill>
                <a:schemeClr val="tx1"/>
              </a:solidFill>
            </a:endParaRPr>
          </a:p>
          <a:p>
            <a:pPr>
              <a:spcAft>
                <a:spcPts val="1200"/>
              </a:spcAft>
            </a:pPr>
            <a:endParaRPr lang="en-GB" dirty="0">
              <a:solidFill>
                <a:schemeClr val="tx1"/>
              </a:solidFill>
            </a:endParaRP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flipH="1">
            <a:off x="1094901" y="1172004"/>
            <a:ext cx="340962" cy="1431306"/>
          </a:xfrm>
          <a:prstGeom prst="rect">
            <a:avLst/>
          </a:prstGeom>
        </p:spPr>
      </p:pic>
      <p:pic>
        <p:nvPicPr>
          <p:cNvPr id="29" name="Picture 28" descr="A picture containing text, plant, flower&#10;&#10;Description automatically generated">
            <a:extLst>
              <a:ext uri="{FF2B5EF4-FFF2-40B4-BE49-F238E27FC236}">
                <a16:creationId xmlns:a16="http://schemas.microsoft.com/office/drawing/2014/main" id="{43FFD3D2-1A1D-40D4-8B83-B3BA7733965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447953" y="4799044"/>
            <a:ext cx="1877109" cy="2653466"/>
          </a:xfrm>
          <a:prstGeom prst="rect">
            <a:avLst/>
          </a:prstGeom>
        </p:spPr>
      </p:pic>
      <p:pic>
        <p:nvPicPr>
          <p:cNvPr id="3" name="Picture 2">
            <a:extLst>
              <a:ext uri="{FF2B5EF4-FFF2-40B4-BE49-F238E27FC236}">
                <a16:creationId xmlns:a16="http://schemas.microsoft.com/office/drawing/2014/main" id="{43A396C2-8D34-43D0-AA4B-0FD36BA35E8A}"/>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flipH="1">
            <a:off x="5113841" y="1658168"/>
            <a:ext cx="3453897" cy="4507682"/>
          </a:xfrm>
          <a:prstGeom prst="rect">
            <a:avLst/>
          </a:prstGeom>
        </p:spPr>
      </p:pic>
      <p:sp>
        <p:nvSpPr>
          <p:cNvPr id="4" name="TextBox 3">
            <a:extLst>
              <a:ext uri="{FF2B5EF4-FFF2-40B4-BE49-F238E27FC236}">
                <a16:creationId xmlns:a16="http://schemas.microsoft.com/office/drawing/2014/main" id="{8E85AD14-DD1F-4449-903E-99DFCE55EEDC}"/>
              </a:ext>
            </a:extLst>
          </p:cNvPr>
          <p:cNvSpPr txBox="1"/>
          <p:nvPr/>
        </p:nvSpPr>
        <p:spPr>
          <a:xfrm>
            <a:off x="621388" y="4221070"/>
            <a:ext cx="5695229" cy="1200329"/>
          </a:xfrm>
          <a:prstGeom prst="rect">
            <a:avLst/>
          </a:prstGeom>
          <a:noFill/>
        </p:spPr>
        <p:txBody>
          <a:bodyPr wrap="square" rtlCol="0">
            <a:spAutoFit/>
          </a:bodyPr>
          <a:lstStyle/>
          <a:p>
            <a:r>
              <a:rPr lang="en-GB" dirty="0"/>
              <a:t>Even though some key things were the same, what the ancient Greeks believed and how they </a:t>
            </a:r>
            <a:br>
              <a:rPr lang="en-GB" dirty="0"/>
            </a:br>
            <a:r>
              <a:rPr lang="en-GB" dirty="0"/>
              <a:t>worshipped varied in the different areas </a:t>
            </a:r>
            <a:br>
              <a:rPr lang="en-GB" dirty="0"/>
            </a:br>
            <a:r>
              <a:rPr lang="en-GB" dirty="0"/>
              <a:t>throughout Greece.</a:t>
            </a:r>
          </a:p>
        </p:txBody>
      </p:sp>
    </p:spTree>
    <p:extLst>
      <p:ext uri="{BB962C8B-B14F-4D97-AF65-F5344CB8AC3E}">
        <p14:creationId xmlns:p14="http://schemas.microsoft.com/office/powerpoint/2010/main" val="219338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7E89-C531-49FB-A8D2-7E5A0CD909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6263" y="1596222"/>
            <a:ext cx="7991475" cy="4569628"/>
          </a:xfrm>
          <a:prstGeom prst="rect">
            <a:avLst/>
          </a:prstGeom>
        </p:spPr>
      </p:pic>
      <p:sp>
        <p:nvSpPr>
          <p:cNvPr id="21" name="Rectangle 20"/>
          <p:cNvSpPr/>
          <p:nvPr/>
        </p:nvSpPr>
        <p:spPr>
          <a:xfrm>
            <a:off x="755650" y="732223"/>
            <a:ext cx="7632699" cy="503590"/>
          </a:xfrm>
          <a:prstGeom prst="rect">
            <a:avLst/>
          </a:prstGeom>
        </p:spPr>
        <p:txBody>
          <a:bodyPr wrap="square" lIns="0" tIns="0" rIns="0" bIns="72000">
            <a:spAutoFit/>
          </a:bodyPr>
          <a:lstStyle/>
          <a:p>
            <a:pPr algn="ctr"/>
            <a:r>
              <a:rPr lang="en-GB" sz="2800" b="1" dirty="0">
                <a:latin typeface="+mj-lt"/>
              </a:rPr>
              <a:t>Ancient Greek Religion</a:t>
            </a:r>
          </a:p>
        </p:txBody>
      </p:sp>
      <p:grpSp>
        <p:nvGrpSpPr>
          <p:cNvPr id="49" name="ICONS">
            <a:extLst>
              <a:ext uri="{FF2B5EF4-FFF2-40B4-BE49-F238E27FC236}">
                <a16:creationId xmlns:a16="http://schemas.microsoft.com/office/drawing/2014/main" id="{F65B1D20-6B3B-4300-B50A-6218D7CF9F01}"/>
              </a:ext>
            </a:extLst>
          </p:cNvPr>
          <p:cNvGrpSpPr/>
          <p:nvPr/>
        </p:nvGrpSpPr>
        <p:grpSpPr>
          <a:xfrm>
            <a:off x="7480751" y="621486"/>
            <a:ext cx="1238498" cy="864000"/>
            <a:chOff x="7480751" y="621486"/>
            <a:chExt cx="1238498" cy="864000"/>
          </a:xfrm>
        </p:grpSpPr>
        <p:pic>
          <p:nvPicPr>
            <p:cNvPr id="50" name="Assessment" hidden="1">
              <a:extLst>
                <a:ext uri="{FF2B5EF4-FFF2-40B4-BE49-F238E27FC236}">
                  <a16:creationId xmlns:a16="http://schemas.microsoft.com/office/drawing/2014/main" id="{374F432E-3620-4C30-A703-FB83D6C324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1" name="Mental and Oral Starter" hidden="1">
              <a:extLst>
                <a:ext uri="{FF2B5EF4-FFF2-40B4-BE49-F238E27FC236}">
                  <a16:creationId xmlns:a16="http://schemas.microsoft.com/office/drawing/2014/main" id="{719C3A93-F87F-48C2-84FF-5E6723B5D1B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oup Work" hidden="1">
              <a:extLst>
                <a:ext uri="{FF2B5EF4-FFF2-40B4-BE49-F238E27FC236}">
                  <a16:creationId xmlns:a16="http://schemas.microsoft.com/office/drawing/2014/main" id="{B0620462-B9B3-4962-BF5C-DF566E183D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3" name="Talking Partners" hidden="1">
              <a:extLst>
                <a:ext uri="{FF2B5EF4-FFF2-40B4-BE49-F238E27FC236}">
                  <a16:creationId xmlns:a16="http://schemas.microsoft.com/office/drawing/2014/main" id="{4BFB47F1-67EC-44D5-89D6-A7964CB30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4" name="Pairs" hidden="1">
              <a:extLst>
                <a:ext uri="{FF2B5EF4-FFF2-40B4-BE49-F238E27FC236}">
                  <a16:creationId xmlns:a16="http://schemas.microsoft.com/office/drawing/2014/main" id="{6D554CBA-8A34-45CA-974E-419CD792A1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5" name="Individual Work" hidden="1">
              <a:extLst>
                <a:ext uri="{FF2B5EF4-FFF2-40B4-BE49-F238E27FC236}">
                  <a16:creationId xmlns:a16="http://schemas.microsoft.com/office/drawing/2014/main" id="{123145AC-1320-4180-B4E6-EE1D83A15C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8000" y="621486"/>
              <a:ext cx="864000" cy="864000"/>
            </a:xfrm>
            <a:prstGeom prst="rect">
              <a:avLst/>
            </a:prstGeom>
          </p:spPr>
        </p:pic>
        <p:pic>
          <p:nvPicPr>
            <p:cNvPr id="56" name="Whole Class">
              <a:extLst>
                <a:ext uri="{FF2B5EF4-FFF2-40B4-BE49-F238E27FC236}">
                  <a16:creationId xmlns:a16="http://schemas.microsoft.com/office/drawing/2014/main" id="{D09D8089-DF97-4977-AA1F-84B9BFA06B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0751" y="621486"/>
              <a:ext cx="1238498" cy="864000"/>
            </a:xfrm>
            <a:prstGeom prst="rect">
              <a:avLst/>
            </a:prstGeom>
          </p:spPr>
        </p:pic>
      </p:grpSp>
      <p:sp>
        <p:nvSpPr>
          <p:cNvPr id="19" name="1-Text">
            <a:extLst>
              <a:ext uri="{FF2B5EF4-FFF2-40B4-BE49-F238E27FC236}">
                <a16:creationId xmlns:a16="http://schemas.microsoft.com/office/drawing/2014/main" id="{37E07926-B74C-4428-B946-B8908A0F1BC9}"/>
              </a:ext>
            </a:extLst>
          </p:cNvPr>
          <p:cNvSpPr/>
          <p:nvPr/>
        </p:nvSpPr>
        <p:spPr>
          <a:xfrm>
            <a:off x="576264" y="1878662"/>
            <a:ext cx="4945648" cy="3881644"/>
          </a:xfrm>
          <a:prstGeom prst="rect">
            <a:avLst/>
          </a:prstGeom>
          <a:solidFill>
            <a:srgbClr val="F9B100"/>
          </a:solidFill>
          <a:ln>
            <a:solidFill>
              <a:srgbClr val="65196A"/>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spcAft>
                <a:spcPts val="1200"/>
              </a:spcAft>
            </a:pPr>
            <a:r>
              <a:rPr lang="en-GB" dirty="0">
                <a:solidFill>
                  <a:schemeClr val="tx1"/>
                </a:solidFill>
              </a:rPr>
              <a:t>Festivals were an important way that the ancient Greeks worshipped. Sometimes these festivals included musical or sporting competitions, such as the Olympic Games which was included in the Festival of Zeus.</a:t>
            </a:r>
          </a:p>
        </p:txBody>
      </p:sp>
      <p:sp>
        <p:nvSpPr>
          <p:cNvPr id="2" name="2-Text">
            <a:extLst>
              <a:ext uri="{FF2B5EF4-FFF2-40B4-BE49-F238E27FC236}">
                <a16:creationId xmlns:a16="http://schemas.microsoft.com/office/drawing/2014/main" id="{038000E0-C148-4077-95DD-5E712A30307F}"/>
              </a:ext>
            </a:extLst>
          </p:cNvPr>
          <p:cNvSpPr/>
          <p:nvPr/>
        </p:nvSpPr>
        <p:spPr>
          <a:xfrm>
            <a:off x="590550" y="3429000"/>
            <a:ext cx="4810125" cy="2308324"/>
          </a:xfrm>
          <a:prstGeom prst="rect">
            <a:avLst/>
          </a:prstGeom>
        </p:spPr>
        <p:txBody>
          <a:bodyPr wrap="square">
            <a:spAutoFit/>
          </a:bodyPr>
          <a:lstStyle/>
          <a:p>
            <a:r>
              <a:rPr lang="en-GB" dirty="0"/>
              <a:t>The ancient Greeks believed that festivals, attended by people from all over Greece, were such important religious events that wars should stop for the celebrations. People travelling to and from festivals were supposed to be protected and allowed to travel safely through the entire empire, even if they were at war with other city states. </a:t>
            </a:r>
          </a:p>
        </p:txBody>
      </p:sp>
      <p:pic>
        <p:nvPicPr>
          <p:cNvPr id="48" name="Picture 47" descr="A picture containing text, plant, agave, grass&#10;&#10;Description automatically generated">
            <a:extLst>
              <a:ext uri="{FF2B5EF4-FFF2-40B4-BE49-F238E27FC236}">
                <a16:creationId xmlns:a16="http://schemas.microsoft.com/office/drawing/2014/main" id="{DF023290-D6A8-4260-ACAF-EE9A3203FE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flipH="1">
            <a:off x="1094901" y="1172004"/>
            <a:ext cx="340962" cy="1431306"/>
          </a:xfrm>
          <a:prstGeom prst="rect">
            <a:avLst/>
          </a:prstGeom>
        </p:spPr>
      </p:pic>
      <p:grpSp>
        <p:nvGrpSpPr>
          <p:cNvPr id="8" name="Group 7">
            <a:extLst>
              <a:ext uri="{FF2B5EF4-FFF2-40B4-BE49-F238E27FC236}">
                <a16:creationId xmlns:a16="http://schemas.microsoft.com/office/drawing/2014/main" id="{604BAA13-0663-4FFE-8813-9E98954F5D72}"/>
              </a:ext>
            </a:extLst>
          </p:cNvPr>
          <p:cNvGrpSpPr/>
          <p:nvPr/>
        </p:nvGrpSpPr>
        <p:grpSpPr>
          <a:xfrm>
            <a:off x="6108358" y="1717176"/>
            <a:ext cx="1742549" cy="4448674"/>
            <a:chOff x="5988287" y="1717176"/>
            <a:chExt cx="1742549" cy="4448674"/>
          </a:xfrm>
        </p:grpSpPr>
        <p:sp>
          <p:nvSpPr>
            <p:cNvPr id="7" name="Oval 6">
              <a:extLst>
                <a:ext uri="{FF2B5EF4-FFF2-40B4-BE49-F238E27FC236}">
                  <a16:creationId xmlns:a16="http://schemas.microsoft.com/office/drawing/2014/main" id="{666878B5-09F9-4B82-A128-0FC70C936FA7}"/>
                </a:ext>
              </a:extLst>
            </p:cNvPr>
            <p:cNvSpPr/>
            <p:nvPr/>
          </p:nvSpPr>
          <p:spPr>
            <a:xfrm>
              <a:off x="5988287" y="1717176"/>
              <a:ext cx="1742549" cy="1742549"/>
            </a:xfrm>
            <a:prstGeom prst="ellipse">
              <a:avLst/>
            </a:prstGeom>
            <a:solidFill>
              <a:srgbClr val="F9B1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E89F360-2892-4A6B-BB7C-EF3905FDDBB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299267" y="1927156"/>
              <a:ext cx="1120587" cy="4238694"/>
            </a:xfrm>
            <a:prstGeom prst="rect">
              <a:avLst/>
            </a:prstGeom>
          </p:spPr>
        </p:pic>
      </p:grpSp>
      <p:grpSp>
        <p:nvGrpSpPr>
          <p:cNvPr id="32" name="Group 31">
            <a:extLst>
              <a:ext uri="{FF2B5EF4-FFF2-40B4-BE49-F238E27FC236}">
                <a16:creationId xmlns:a16="http://schemas.microsoft.com/office/drawing/2014/main" id="{39FACEAC-BB66-4978-ABF0-E96413C72D3F}"/>
              </a:ext>
            </a:extLst>
          </p:cNvPr>
          <p:cNvGrpSpPr/>
          <p:nvPr/>
        </p:nvGrpSpPr>
        <p:grpSpPr>
          <a:xfrm>
            <a:off x="755650" y="5251260"/>
            <a:ext cx="7632700" cy="811976"/>
            <a:chOff x="755650" y="5317364"/>
            <a:chExt cx="7632700" cy="811976"/>
          </a:xfrm>
        </p:grpSpPr>
        <p:sp>
          <p:nvSpPr>
            <p:cNvPr id="33" name="Rectangular Callout 23">
              <a:extLst>
                <a:ext uri="{FF2B5EF4-FFF2-40B4-BE49-F238E27FC236}">
                  <a16:creationId xmlns:a16="http://schemas.microsoft.com/office/drawing/2014/main" id="{B143AD99-72BC-4DCC-A32F-22A746EE50DB}"/>
                </a:ext>
              </a:extLst>
            </p:cNvPr>
            <p:cNvSpPr/>
            <p:nvPr/>
          </p:nvSpPr>
          <p:spPr bwMode="auto">
            <a:xfrm>
              <a:off x="755650" y="5317364"/>
              <a:ext cx="7632700" cy="811976"/>
            </a:xfrm>
            <a:custGeom>
              <a:avLst/>
              <a:gdLst>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473653 h 811976"/>
                <a:gd name="connsiteX6" fmla="*/ 7632700 w 7632700"/>
                <a:gd name="connsiteY6" fmla="*/ 571842 h 811976"/>
                <a:gd name="connsiteX7" fmla="*/ 7632700 w 7632700"/>
                <a:gd name="connsiteY7" fmla="*/ 676647 h 811976"/>
                <a:gd name="connsiteX8" fmla="*/ 7632700 w 7632700"/>
                <a:gd name="connsiteY8" fmla="*/ 811976 h 811976"/>
                <a:gd name="connsiteX9" fmla="*/ 6360583 w 7632700"/>
                <a:gd name="connsiteY9" fmla="*/ 811976 h 811976"/>
                <a:gd name="connsiteX10" fmla="*/ 4452408 w 7632700"/>
                <a:gd name="connsiteY10" fmla="*/ 811976 h 811976"/>
                <a:gd name="connsiteX11" fmla="*/ 4452408 w 7632700"/>
                <a:gd name="connsiteY11" fmla="*/ 811976 h 811976"/>
                <a:gd name="connsiteX12" fmla="*/ 0 w 7632700"/>
                <a:gd name="connsiteY12" fmla="*/ 811976 h 811976"/>
                <a:gd name="connsiteX13" fmla="*/ 0 w 7632700"/>
                <a:gd name="connsiteY13" fmla="*/ 676647 h 811976"/>
                <a:gd name="connsiteX14" fmla="*/ 0 w 7632700"/>
                <a:gd name="connsiteY14" fmla="*/ 473653 h 811976"/>
                <a:gd name="connsiteX15" fmla="*/ 0 w 7632700"/>
                <a:gd name="connsiteY15" fmla="*/ 473653 h 811976"/>
                <a:gd name="connsiteX16" fmla="*/ 0 w 7632700"/>
                <a:gd name="connsiteY16"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571842 h 811976"/>
                <a:gd name="connsiteX6" fmla="*/ 7632700 w 7632700"/>
                <a:gd name="connsiteY6" fmla="*/ 676647 h 811976"/>
                <a:gd name="connsiteX7" fmla="*/ 7632700 w 7632700"/>
                <a:gd name="connsiteY7" fmla="*/ 811976 h 811976"/>
                <a:gd name="connsiteX8" fmla="*/ 6360583 w 7632700"/>
                <a:gd name="connsiteY8" fmla="*/ 811976 h 811976"/>
                <a:gd name="connsiteX9" fmla="*/ 4452408 w 7632700"/>
                <a:gd name="connsiteY9" fmla="*/ 811976 h 811976"/>
                <a:gd name="connsiteX10" fmla="*/ 4452408 w 7632700"/>
                <a:gd name="connsiteY10" fmla="*/ 811976 h 811976"/>
                <a:gd name="connsiteX11" fmla="*/ 0 w 7632700"/>
                <a:gd name="connsiteY11" fmla="*/ 811976 h 811976"/>
                <a:gd name="connsiteX12" fmla="*/ 0 w 7632700"/>
                <a:gd name="connsiteY12" fmla="*/ 676647 h 811976"/>
                <a:gd name="connsiteX13" fmla="*/ 0 w 7632700"/>
                <a:gd name="connsiteY13" fmla="*/ 473653 h 811976"/>
                <a:gd name="connsiteX14" fmla="*/ 0 w 7632700"/>
                <a:gd name="connsiteY14" fmla="*/ 473653 h 811976"/>
                <a:gd name="connsiteX15" fmla="*/ 0 w 7632700"/>
                <a:gd name="connsiteY15"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676647 h 811976"/>
                <a:gd name="connsiteX6" fmla="*/ 7632700 w 7632700"/>
                <a:gd name="connsiteY6" fmla="*/ 811976 h 811976"/>
                <a:gd name="connsiteX7" fmla="*/ 6360583 w 7632700"/>
                <a:gd name="connsiteY7" fmla="*/ 811976 h 811976"/>
                <a:gd name="connsiteX8" fmla="*/ 4452408 w 7632700"/>
                <a:gd name="connsiteY8" fmla="*/ 811976 h 811976"/>
                <a:gd name="connsiteX9" fmla="*/ 4452408 w 7632700"/>
                <a:gd name="connsiteY9" fmla="*/ 811976 h 811976"/>
                <a:gd name="connsiteX10" fmla="*/ 0 w 7632700"/>
                <a:gd name="connsiteY10" fmla="*/ 811976 h 811976"/>
                <a:gd name="connsiteX11" fmla="*/ 0 w 7632700"/>
                <a:gd name="connsiteY11" fmla="*/ 676647 h 811976"/>
                <a:gd name="connsiteX12" fmla="*/ 0 w 7632700"/>
                <a:gd name="connsiteY12" fmla="*/ 473653 h 811976"/>
                <a:gd name="connsiteX13" fmla="*/ 0 w 7632700"/>
                <a:gd name="connsiteY13" fmla="*/ 473653 h 811976"/>
                <a:gd name="connsiteX14" fmla="*/ 0 w 7632700"/>
                <a:gd name="connsiteY14"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811976 h 811976"/>
                <a:gd name="connsiteX6" fmla="*/ 6360583 w 7632700"/>
                <a:gd name="connsiteY6" fmla="*/ 811976 h 811976"/>
                <a:gd name="connsiteX7" fmla="*/ 4452408 w 7632700"/>
                <a:gd name="connsiteY7" fmla="*/ 811976 h 811976"/>
                <a:gd name="connsiteX8" fmla="*/ 4452408 w 7632700"/>
                <a:gd name="connsiteY8" fmla="*/ 811976 h 811976"/>
                <a:gd name="connsiteX9" fmla="*/ 0 w 7632700"/>
                <a:gd name="connsiteY9" fmla="*/ 811976 h 811976"/>
                <a:gd name="connsiteX10" fmla="*/ 0 w 7632700"/>
                <a:gd name="connsiteY10" fmla="*/ 676647 h 811976"/>
                <a:gd name="connsiteX11" fmla="*/ 0 w 7632700"/>
                <a:gd name="connsiteY11" fmla="*/ 473653 h 811976"/>
                <a:gd name="connsiteX12" fmla="*/ 0 w 7632700"/>
                <a:gd name="connsiteY12" fmla="*/ 473653 h 811976"/>
                <a:gd name="connsiteX13" fmla="*/ 0 w 7632700"/>
                <a:gd name="connsiteY13" fmla="*/ 0 h 81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2700" h="811976">
                  <a:moveTo>
                    <a:pt x="0" y="0"/>
                  </a:moveTo>
                  <a:lnTo>
                    <a:pt x="4452408" y="0"/>
                  </a:lnTo>
                  <a:lnTo>
                    <a:pt x="4452408" y="0"/>
                  </a:lnTo>
                  <a:lnTo>
                    <a:pt x="6360583" y="0"/>
                  </a:lnTo>
                  <a:lnTo>
                    <a:pt x="7632700" y="0"/>
                  </a:lnTo>
                  <a:lnTo>
                    <a:pt x="7632700" y="811976"/>
                  </a:lnTo>
                  <a:lnTo>
                    <a:pt x="6360583" y="811976"/>
                  </a:lnTo>
                  <a:lnTo>
                    <a:pt x="4452408" y="811976"/>
                  </a:lnTo>
                  <a:lnTo>
                    <a:pt x="4452408" y="811976"/>
                  </a:lnTo>
                  <a:lnTo>
                    <a:pt x="0" y="811976"/>
                  </a:lnTo>
                  <a:lnTo>
                    <a:pt x="0" y="676647"/>
                  </a:lnTo>
                  <a:lnTo>
                    <a:pt x="0" y="473653"/>
                  </a:lnTo>
                  <a:lnTo>
                    <a:pt x="0" y="473653"/>
                  </a:lnTo>
                  <a:lnTo>
                    <a:pt x="0" y="0"/>
                  </a:lnTo>
                  <a:close/>
                </a:path>
              </a:pathLst>
            </a:cu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kern="0" dirty="0">
                <a:solidFill>
                  <a:schemeClr val="tx1"/>
                </a:solidFill>
              </a:endParaRPr>
            </a:p>
          </p:txBody>
        </p:sp>
        <p:sp>
          <p:nvSpPr>
            <p:cNvPr id="34" name="Rectangle 7">
              <a:extLst>
                <a:ext uri="{FF2B5EF4-FFF2-40B4-BE49-F238E27FC236}">
                  <a16:creationId xmlns:a16="http://schemas.microsoft.com/office/drawing/2014/main" id="{6861B72B-C15F-401D-8060-D697793401CA}"/>
                </a:ext>
              </a:extLst>
            </p:cNvPr>
            <p:cNvSpPr>
              <a:spLocks noChangeArrowheads="1"/>
            </p:cNvSpPr>
            <p:nvPr/>
          </p:nvSpPr>
          <p:spPr bwMode="auto">
            <a:xfrm>
              <a:off x="1154109" y="5400186"/>
              <a:ext cx="64504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Twinkl" pitchFamily="2" charset="0"/>
                  <a:cs typeface="Twinkl"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Twinkl" pitchFamily="2" charset="0"/>
                  <a:cs typeface="Twinkl"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9pPr>
            </a:lstStyle>
            <a:p>
              <a:pPr algn="ctr" eaLnBrk="1" fontAlgn="auto" hangingPunct="1">
                <a:lnSpc>
                  <a:spcPct val="100000"/>
                </a:lnSpc>
                <a:spcBef>
                  <a:spcPct val="0"/>
                </a:spcBef>
                <a:spcAft>
                  <a:spcPts val="0"/>
                </a:spcAft>
                <a:buFontTx/>
                <a:buNone/>
                <a:defRPr/>
              </a:pPr>
              <a:r>
                <a:rPr lang="en-GB" altLang="en-US" kern="0" dirty="0">
                  <a:solidFill>
                    <a:schemeClr val="tx1"/>
                  </a:solidFill>
                </a:rPr>
                <a:t>Write down three facts about ancient Greek </a:t>
              </a:r>
              <a:br>
                <a:rPr lang="en-GB" altLang="en-US" kern="0" dirty="0">
                  <a:solidFill>
                    <a:schemeClr val="tx1"/>
                  </a:solidFill>
                </a:rPr>
              </a:br>
              <a:r>
                <a:rPr lang="en-GB" altLang="en-US" kern="0" dirty="0">
                  <a:solidFill>
                    <a:schemeClr val="tx1"/>
                  </a:solidFill>
                </a:rPr>
                <a:t>beliefs and/or worship. </a:t>
              </a:r>
            </a:p>
          </p:txBody>
        </p:sp>
      </p:grpSp>
      <p:pic>
        <p:nvPicPr>
          <p:cNvPr id="40" name="Question Mark">
            <a:extLst>
              <a:ext uri="{FF2B5EF4-FFF2-40B4-BE49-F238E27FC236}">
                <a16:creationId xmlns:a16="http://schemas.microsoft.com/office/drawing/2014/main" id="{0D79BA28-5BF7-4B26-85F1-B98724632B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bwMode="auto">
          <a:xfrm>
            <a:off x="7731673" y="5404756"/>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Question Close">
            <a:extLst>
              <a:ext uri="{FF2B5EF4-FFF2-40B4-BE49-F238E27FC236}">
                <a16:creationId xmlns:a16="http://schemas.microsoft.com/office/drawing/2014/main" id="{8310D251-3BBA-4EC7-8996-8318CFBE1689}"/>
              </a:ext>
            </a:extLst>
          </p:cNvPr>
          <p:cNvSpPr/>
          <p:nvPr/>
        </p:nvSpPr>
        <p:spPr bwMode="auto">
          <a:xfrm>
            <a:off x="755648" y="5252559"/>
            <a:ext cx="360000" cy="3238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b="1" kern="0" dirty="0">
                <a:solidFill>
                  <a:schemeClr val="bg1"/>
                </a:solidFill>
              </a:rPr>
              <a:t>X</a:t>
            </a:r>
          </a:p>
        </p:txBody>
      </p:sp>
    </p:spTree>
    <p:extLst>
      <p:ext uri="{BB962C8B-B14F-4D97-AF65-F5344CB8AC3E}">
        <p14:creationId xmlns:p14="http://schemas.microsoft.com/office/powerpoint/2010/main" val="7215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0"/>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nextCondLst>
                <p:cond evt="onClick" delay="0">
                  <p:tgtEl>
                    <p:spTgt spid="40"/>
                  </p:tgtEl>
                </p:cond>
              </p:nextCondLst>
            </p:seq>
            <p:seq concurrent="1" nextAc="seek">
              <p:cTn id="22" restart="whenNotActive" fill="hold" evtFilter="cancelBubble" nodeType="interactiveSeq">
                <p:stCondLst>
                  <p:cond evt="onClick" delay="0">
                    <p:tgtEl>
                      <p:spTgt spid="41"/>
                    </p:tgtEl>
                  </p:cond>
                </p:stCondLst>
                <p:endSync evt="end" delay="0">
                  <p:rtn val="all"/>
                </p:endSync>
                <p:childTnLst>
                  <p:par>
                    <p:cTn id="23" fill="hold">
                      <p:stCondLst>
                        <p:cond delay="0"/>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bldLst>
      <p:bldP spid="19" grpId="0" animBg="1"/>
      <p:bldP spid="2" grpId="0"/>
      <p:bldP spid="41" grpId="0" animBg="1"/>
      <p:bldP spid="41" grpId="1"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4259</TotalTime>
  <Words>1786</Words>
  <Application>Microsoft Office PowerPoint</Application>
  <PresentationFormat>On-screen Show (4:3)</PresentationFormat>
  <Paragraphs>136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Twinkl</vt:lpstr>
      <vt:lpstr>Gill Sans MT</vt: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Holly R</dc:creator>
  <cp:lastModifiedBy>FAZIOLI Carly [Narrogin Senior High School]</cp:lastModifiedBy>
  <cp:revision>483</cp:revision>
  <dcterms:created xsi:type="dcterms:W3CDTF">2021-06-15T08:13:46Z</dcterms:created>
  <dcterms:modified xsi:type="dcterms:W3CDTF">2021-09-13T03:01:41Z</dcterms:modified>
</cp:coreProperties>
</file>